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k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56" r:id="rId2"/>
    <p:sldId id="257" r:id="rId3"/>
    <p:sldId id="349" r:id="rId4"/>
    <p:sldId id="272" r:id="rId5"/>
    <p:sldId id="347" r:id="rId6"/>
    <p:sldId id="348" r:id="rId7"/>
    <p:sldId id="279" r:id="rId8"/>
    <p:sldId id="280" r:id="rId9"/>
    <p:sldId id="281" r:id="rId10"/>
    <p:sldId id="282" r:id="rId11"/>
    <p:sldId id="283" r:id="rId12"/>
    <p:sldId id="284" r:id="rId13"/>
    <p:sldId id="258" r:id="rId14"/>
    <p:sldId id="285" r:id="rId15"/>
    <p:sldId id="286" r:id="rId16"/>
    <p:sldId id="287" r:id="rId17"/>
    <p:sldId id="290" r:id="rId18"/>
    <p:sldId id="337" r:id="rId19"/>
    <p:sldId id="325" r:id="rId20"/>
    <p:sldId id="326" r:id="rId21"/>
    <p:sldId id="327" r:id="rId22"/>
    <p:sldId id="328" r:id="rId23"/>
    <p:sldId id="329" r:id="rId24"/>
    <p:sldId id="330" r:id="rId25"/>
    <p:sldId id="331" r:id="rId26"/>
    <p:sldId id="332" r:id="rId27"/>
    <p:sldId id="333" r:id="rId28"/>
    <p:sldId id="318" r:id="rId29"/>
    <p:sldId id="320" r:id="rId30"/>
    <p:sldId id="321" r:id="rId31"/>
    <p:sldId id="319" r:id="rId32"/>
    <p:sldId id="293" r:id="rId33"/>
    <p:sldId id="294" r:id="rId34"/>
    <p:sldId id="291" r:id="rId35"/>
    <p:sldId id="292" r:id="rId36"/>
    <p:sldId id="295" r:id="rId37"/>
    <p:sldId id="324" r:id="rId38"/>
    <p:sldId id="297" r:id="rId39"/>
    <p:sldId id="303" r:id="rId40"/>
    <p:sldId id="298" r:id="rId41"/>
    <p:sldId id="299" r:id="rId42"/>
    <p:sldId id="300" r:id="rId43"/>
    <p:sldId id="322" r:id="rId44"/>
    <p:sldId id="323" r:id="rId45"/>
    <p:sldId id="302" r:id="rId46"/>
    <p:sldId id="304" r:id="rId47"/>
    <p:sldId id="270" r:id="rId48"/>
    <p:sldId id="339" r:id="rId49"/>
    <p:sldId id="340" r:id="rId50"/>
    <p:sldId id="350" r:id="rId51"/>
    <p:sldId id="338" r:id="rId52"/>
    <p:sldId id="341" r:id="rId53"/>
    <p:sldId id="351" r:id="rId54"/>
    <p:sldId id="342" r:id="rId55"/>
    <p:sldId id="288" r:id="rId56"/>
    <p:sldId id="278" r:id="rId57"/>
  </p:sldIdLst>
  <p:sldSz cx="12192000" cy="6858000"/>
  <p:notesSz cx="7104063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D59"/>
    <a:srgbClr val="D355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974" autoAdjust="0"/>
    <p:restoredTop sz="93370" autoAdjust="0"/>
  </p:normalViewPr>
  <p:slideViewPr>
    <p:cSldViewPr snapToGrid="0">
      <p:cViewPr varScale="1">
        <p:scale>
          <a:sx n="68" d="100"/>
          <a:sy n="68" d="100"/>
        </p:scale>
        <p:origin x="1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D4126CB1-007B-465E-91E9-F50579789F0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8427" cy="513508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l">
              <a:defRPr sz="1200"/>
            </a:lvl1pPr>
          </a:lstStyle>
          <a:p>
            <a:r>
              <a:rPr lang="fr-FR"/>
              <a:t>Prise en main de l'ordinateur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B47D8AD-99C2-4874-8B58-009172227B8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4" y="0"/>
            <a:ext cx="3078427" cy="513508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r">
              <a:defRPr sz="1200"/>
            </a:lvl1pPr>
          </a:lstStyle>
          <a:p>
            <a:fld id="{3CF2A5B8-FA6C-47CE-9F44-31D5C0060A54}" type="datetimeFigureOut">
              <a:rPr lang="fr-FR" smtClean="0"/>
              <a:t>02/02/2023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D930DCB-E90A-4CF6-A74E-945B93E74A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9721108"/>
            <a:ext cx="3078427" cy="513507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056564D-CE8F-4DA4-83C8-52FE0EC93C1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4" y="9721108"/>
            <a:ext cx="3078427" cy="513507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r">
              <a:defRPr sz="1200"/>
            </a:lvl1pPr>
          </a:lstStyle>
          <a:p>
            <a:fld id="{6DD50D53-B0F8-4D96-B0BB-12136E80D9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867913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8427" cy="513508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l">
              <a:defRPr sz="1200"/>
            </a:lvl1pPr>
          </a:lstStyle>
          <a:p>
            <a:r>
              <a:rPr lang="fr-FR"/>
              <a:t>Prise en main de l'ordinateur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3994" y="0"/>
            <a:ext cx="3078427" cy="513508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r">
              <a:defRPr sz="1200"/>
            </a:lvl1pPr>
          </a:lstStyle>
          <a:p>
            <a:fld id="{76BB83A4-485A-41FC-AE00-1E9A6B0A7514}" type="datetimeFigureOut">
              <a:rPr lang="fr-FR" smtClean="0"/>
              <a:t>02/02/2023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87" tIns="47393" rIns="94787" bIns="47393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4787" tIns="47393" rIns="94787" bIns="47393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2" y="9721108"/>
            <a:ext cx="3078427" cy="513507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3994" y="9721108"/>
            <a:ext cx="3078427" cy="513507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r">
              <a:defRPr sz="1200"/>
            </a:lvl1pPr>
          </a:lstStyle>
          <a:p>
            <a:fld id="{2C86A329-8A6A-4E04-B1BA-E701A88F7E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265904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Navigateurs_Web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fr.wikipedia.org/wiki/Cookie_(informatique)" TargetMode="External"/><Relationship Id="rId5" Type="http://schemas.openxmlformats.org/officeDocument/2006/relationships/hyperlink" Target="https://fr.wikipedia.org/wiki/Historique_(informatique)" TargetMode="External"/><Relationship Id="rId4" Type="http://schemas.openxmlformats.org/officeDocument/2006/relationships/hyperlink" Target="https://fr.wikipedia.org/wiki/Web" TargetMode="Externa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6516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Faites moi la liste</a:t>
            </a:r>
          </a:p>
          <a:p>
            <a:r>
              <a:rPr lang="fr-FR" dirty="0"/>
              <a:t>👉 Faire des démarches administratives</a:t>
            </a:r>
          </a:p>
          <a:p>
            <a:r>
              <a:rPr lang="fr-FR" dirty="0"/>
              <a:t>👉 Faire des recherches sur internet</a:t>
            </a:r>
          </a:p>
          <a:p>
            <a:r>
              <a:rPr lang="fr-FR" dirty="0"/>
              <a:t>👉 Faire des achats en ligne</a:t>
            </a:r>
          </a:p>
          <a:p>
            <a:r>
              <a:rPr lang="fr-FR" dirty="0"/>
              <a:t>👉 Écrire des documents</a:t>
            </a:r>
          </a:p>
          <a:p>
            <a:r>
              <a:rPr lang="fr-FR" dirty="0"/>
              <a:t>👉 Sauvegarder des photos et des documents</a:t>
            </a:r>
          </a:p>
          <a:p>
            <a:r>
              <a:rPr lang="fr-FR" dirty="0"/>
              <a:t>👉 Jouer, écouter de la musique, regarder des films…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1824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Faites moi la liste</a:t>
            </a:r>
          </a:p>
          <a:p>
            <a:r>
              <a:rPr lang="fr-FR" dirty="0"/>
              <a:t>👉 Faire des démarches administratives</a:t>
            </a:r>
          </a:p>
          <a:p>
            <a:r>
              <a:rPr lang="fr-FR" dirty="0"/>
              <a:t>👉 Faire des recherches sur internet</a:t>
            </a:r>
          </a:p>
          <a:p>
            <a:r>
              <a:rPr lang="fr-FR" dirty="0"/>
              <a:t>👉 Faire des achats en ligne</a:t>
            </a:r>
          </a:p>
          <a:p>
            <a:r>
              <a:rPr lang="fr-FR" dirty="0"/>
              <a:t>👉 Écrire des documents</a:t>
            </a:r>
          </a:p>
          <a:p>
            <a:r>
              <a:rPr lang="fr-FR" dirty="0"/>
              <a:t>👉 Sauvegarder des photos et des documents</a:t>
            </a:r>
          </a:p>
          <a:p>
            <a:r>
              <a:rPr lang="fr-FR" dirty="0"/>
              <a:t>👉 Jouer, écouter de la musique, regarder des films…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08373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Faites moi la liste</a:t>
            </a:r>
          </a:p>
          <a:p>
            <a:r>
              <a:rPr lang="fr-FR" dirty="0"/>
              <a:t>👉 Faire des démarches administratives</a:t>
            </a:r>
          </a:p>
          <a:p>
            <a:r>
              <a:rPr lang="fr-FR" dirty="0"/>
              <a:t>👉 Faire des recherches sur internet</a:t>
            </a:r>
          </a:p>
          <a:p>
            <a:r>
              <a:rPr lang="fr-FR" dirty="0"/>
              <a:t>👉 Faire des achats en ligne</a:t>
            </a:r>
          </a:p>
          <a:p>
            <a:r>
              <a:rPr lang="fr-FR" dirty="0"/>
              <a:t>👉 Écrire des documents</a:t>
            </a:r>
          </a:p>
          <a:p>
            <a:r>
              <a:rPr lang="fr-FR" dirty="0"/>
              <a:t>👉 Sauvegarder des photos et des documents</a:t>
            </a:r>
          </a:p>
          <a:p>
            <a:r>
              <a:rPr lang="fr-FR" dirty="0"/>
              <a:t>👉 Jouer, écouter de la musique, regarder des films…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83016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Faites moi la liste</a:t>
            </a:r>
          </a:p>
          <a:p>
            <a:r>
              <a:rPr lang="fr-FR" dirty="0"/>
              <a:t>👉 Envoyer des mails</a:t>
            </a:r>
          </a:p>
          <a:p>
            <a:r>
              <a:rPr lang="fr-FR" dirty="0"/>
              <a:t>👉 Faire des démarches administratives</a:t>
            </a:r>
          </a:p>
          <a:p>
            <a:r>
              <a:rPr lang="fr-FR" dirty="0"/>
              <a:t>👉 Faire des recherches sur internet</a:t>
            </a:r>
          </a:p>
          <a:p>
            <a:r>
              <a:rPr lang="fr-FR" dirty="0"/>
              <a:t>👉 Faire des achats en ligne</a:t>
            </a:r>
          </a:p>
          <a:p>
            <a:r>
              <a:rPr lang="fr-FR" dirty="0"/>
              <a:t>👉 Jouer, écouter de la musique, regarder des films…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03000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020752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Imaginez un océan avec des îles et des </a:t>
            </a:r>
            <a:r>
              <a:rPr lang="fr-FR" dirty="0" err="1"/>
              <a:t>bâteaux</a:t>
            </a:r>
            <a:r>
              <a:rPr lang="fr-FR" dirty="0"/>
              <a:t> : </a:t>
            </a:r>
            <a:br>
              <a:rPr lang="fr-FR" dirty="0"/>
            </a:br>
            <a:r>
              <a:rPr lang="fr-FR" dirty="0"/>
              <a:t>Internet = océan</a:t>
            </a:r>
          </a:p>
          <a:p>
            <a:r>
              <a:rPr lang="fr-FR" dirty="0"/>
              <a:t>Sites </a:t>
            </a:r>
            <a:r>
              <a:rPr lang="fr-FR" dirty="0" err="1"/>
              <a:t>internets</a:t>
            </a:r>
            <a:r>
              <a:rPr lang="fr-FR" dirty="0"/>
              <a:t> = îles</a:t>
            </a:r>
          </a:p>
          <a:p>
            <a:r>
              <a:rPr lang="fr-FR" dirty="0"/>
              <a:t>Pour traverser l’océan internet et visiter les iles, on utilise les NAVIGATEURS</a:t>
            </a:r>
          </a:p>
        </p:txBody>
      </p:sp>
    </p:spTree>
    <p:extLst>
      <p:ext uri="{BB962C8B-B14F-4D97-AF65-F5344CB8AC3E}">
        <p14:creationId xmlns:p14="http://schemas.microsoft.com/office/powerpoint/2010/main" val="24516909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Avez-vous déjà vu ces icones ? Lesquels reconnaissez vous ?</a:t>
            </a:r>
          </a:p>
          <a:p>
            <a:endParaRPr lang="fr-FR" dirty="0"/>
          </a:p>
          <a:p>
            <a:r>
              <a:rPr lang="fr-FR" dirty="0"/>
              <a:t>Edge : disponible par défaut sur les ordinateurs avec </a:t>
            </a:r>
            <a:r>
              <a:rPr lang="fr-FR" dirty="0" err="1"/>
              <a:t>windows</a:t>
            </a:r>
            <a:r>
              <a:rPr lang="fr-FR" dirty="0"/>
              <a:t> 10, succède à internet explorer</a:t>
            </a:r>
          </a:p>
          <a:p>
            <a:pPr defTabSz="947860">
              <a:defRPr/>
            </a:pPr>
            <a:r>
              <a:rPr lang="fr-FR" dirty="0"/>
              <a:t>Chrome : fait par google, très utilisé. Manque de confidentialité vis-à-vis des usagers par la frime américaine</a:t>
            </a:r>
          </a:p>
          <a:p>
            <a:r>
              <a:rPr lang="fr-FR" dirty="0"/>
              <a:t>Mozilla : équivalent de google chrome mais version « open » : </a:t>
            </a:r>
          </a:p>
          <a:p>
            <a:r>
              <a:rPr lang="fr-FR" dirty="0"/>
              <a:t>Opera :  navigateur d’une société norvégienne. Mise sur le contrôle de vos informations et données personnelles collectées.</a:t>
            </a:r>
          </a:p>
          <a:p>
            <a:r>
              <a:rPr lang="fr-FR" dirty="0"/>
              <a:t>Safari : dvpé par </a:t>
            </a:r>
            <a:r>
              <a:rPr lang="fr-FR" dirty="0" err="1"/>
              <a:t>apple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05819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860">
              <a:defRPr/>
            </a:pPr>
            <a:r>
              <a:rPr lang="fr-FR" b="1" dirty="0"/>
              <a:t>Qu’on soit sur un smartphone, une tablette ou un ordinateur, la première porte d’entrée pour surfer sur le web est le navigateur. </a:t>
            </a:r>
          </a:p>
          <a:p>
            <a:pPr defTabSz="947860">
              <a:defRPr/>
            </a:pPr>
            <a:r>
              <a:rPr lang="fr-FR" b="1" dirty="0"/>
              <a:t>Ils affichent des pages internet.  Sans eux, impossible d’aller sur internet</a:t>
            </a:r>
          </a:p>
          <a:p>
            <a:pPr defTabSz="947860">
              <a:defRPr/>
            </a:pPr>
            <a:endParaRPr lang="fr-FR" b="1" dirty="0"/>
          </a:p>
          <a:p>
            <a:pPr defTabSz="947860">
              <a:defRPr/>
            </a:pPr>
            <a:r>
              <a:rPr lang="fr-FR" b="1" dirty="0"/>
              <a:t>Aujourd’hui nous vous proposons d’utiliser celui qui est déjà installé sur votre matériel, quand vous serez à l’aise, vous pourrez essayer les autres et choisir celui qui vous conviendra le mieux.</a:t>
            </a:r>
          </a:p>
          <a:p>
            <a:endParaRPr lang="fr-FR" dirty="0"/>
          </a:p>
          <a:p>
            <a:r>
              <a:rPr lang="fr-FR" dirty="0"/>
              <a:t>Edge : disponible par défaut sur les ordinateurs avec </a:t>
            </a:r>
            <a:r>
              <a:rPr lang="fr-FR" dirty="0" err="1"/>
              <a:t>windows</a:t>
            </a:r>
            <a:r>
              <a:rPr lang="fr-FR" dirty="0"/>
              <a:t> 10, succède à internet explorer</a:t>
            </a:r>
          </a:p>
          <a:p>
            <a:pPr defTabSz="947860">
              <a:defRPr/>
            </a:pPr>
            <a:r>
              <a:rPr lang="fr-FR" dirty="0"/>
              <a:t>Chrome : fait par google, très utilisé. Manque de confidentialité vis-à-vis des usagers par la frime américaine</a:t>
            </a:r>
          </a:p>
          <a:p>
            <a:r>
              <a:rPr lang="fr-FR" dirty="0"/>
              <a:t>Mozilla : équivalent de google chrome mais version « open » : </a:t>
            </a:r>
          </a:p>
          <a:p>
            <a:r>
              <a:rPr lang="fr-FR" dirty="0"/>
              <a:t>Opera :  navigateur d’une société norvégienne. Mise sur le contrôle de vos informations et données personnelles collectées.</a:t>
            </a:r>
          </a:p>
          <a:p>
            <a:r>
              <a:rPr lang="fr-FR" dirty="0"/>
              <a:t>Safari :  navigateur développé par </a:t>
            </a:r>
            <a:r>
              <a:rPr lang="fr-FR" dirty="0" err="1"/>
              <a:t>apple</a:t>
            </a:r>
            <a:endParaRPr lang="fr-FR" dirty="0"/>
          </a:p>
          <a:p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6421693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Voici un exemple de haut de fenêtre de navigateur.</a:t>
            </a:r>
            <a:br>
              <a:rPr lang="fr-FR" b="1" dirty="0"/>
            </a:br>
            <a:r>
              <a:rPr lang="fr-FR" b="1" dirty="0"/>
              <a:t>Que connaissez vous ?</a:t>
            </a:r>
          </a:p>
        </p:txBody>
      </p:sp>
    </p:spTree>
    <p:extLst>
      <p:ext uri="{BB962C8B-B14F-4D97-AF65-F5344CB8AC3E}">
        <p14:creationId xmlns:p14="http://schemas.microsoft.com/office/powerpoint/2010/main" val="23367241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Voici un exemple de haut de fenêtre de navigateur.</a:t>
            </a:r>
            <a:br>
              <a:rPr lang="fr-FR" b="1" dirty="0"/>
            </a:br>
            <a:r>
              <a:rPr lang="fr-FR" b="1" dirty="0"/>
              <a:t>Que connaissez vous ?</a:t>
            </a:r>
          </a:p>
        </p:txBody>
      </p:sp>
    </p:spTree>
    <p:extLst>
      <p:ext uri="{BB962C8B-B14F-4D97-AF65-F5344CB8AC3E}">
        <p14:creationId xmlns:p14="http://schemas.microsoft.com/office/powerpoint/2010/main" val="932825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69114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Voici un exemple de haut de fenêtre de navigateur.</a:t>
            </a:r>
            <a:br>
              <a:rPr lang="fr-FR" b="1" dirty="0"/>
            </a:br>
            <a:r>
              <a:rPr lang="fr-FR" b="1" dirty="0"/>
              <a:t>Que connaissez vous ?</a:t>
            </a:r>
          </a:p>
        </p:txBody>
      </p:sp>
    </p:spTree>
    <p:extLst>
      <p:ext uri="{BB962C8B-B14F-4D97-AF65-F5344CB8AC3E}">
        <p14:creationId xmlns:p14="http://schemas.microsoft.com/office/powerpoint/2010/main" val="14978453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Onglet = portes que l’on peut ouvrir ou fermer</a:t>
            </a:r>
          </a:p>
        </p:txBody>
      </p:sp>
    </p:spTree>
    <p:extLst>
      <p:ext uri="{BB962C8B-B14F-4D97-AF65-F5344CB8AC3E}">
        <p14:creationId xmlns:p14="http://schemas.microsoft.com/office/powerpoint/2010/main" val="30225839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Onglet = portes que l’on peut ouvrir ou fermer</a:t>
            </a:r>
          </a:p>
        </p:txBody>
      </p:sp>
    </p:spTree>
    <p:extLst>
      <p:ext uri="{BB962C8B-B14F-4D97-AF65-F5344CB8AC3E}">
        <p14:creationId xmlns:p14="http://schemas.microsoft.com/office/powerpoint/2010/main" val="33770509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Onglet = portes que l’on peut ouvrir ou fermer</a:t>
            </a:r>
          </a:p>
        </p:txBody>
      </p:sp>
    </p:spTree>
    <p:extLst>
      <p:ext uri="{BB962C8B-B14F-4D97-AF65-F5344CB8AC3E}">
        <p14:creationId xmlns:p14="http://schemas.microsoft.com/office/powerpoint/2010/main" val="36771770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Onglet = portes que l’on peut ouvrir ou fermer</a:t>
            </a:r>
          </a:p>
        </p:txBody>
      </p:sp>
    </p:spTree>
    <p:extLst>
      <p:ext uri="{BB962C8B-B14F-4D97-AF65-F5344CB8AC3E}">
        <p14:creationId xmlns:p14="http://schemas.microsoft.com/office/powerpoint/2010/main" val="42798002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Onglet = portes que l’on peut ouvrir ou fermer</a:t>
            </a:r>
          </a:p>
        </p:txBody>
      </p:sp>
    </p:spTree>
    <p:extLst>
      <p:ext uri="{BB962C8B-B14F-4D97-AF65-F5344CB8AC3E}">
        <p14:creationId xmlns:p14="http://schemas.microsoft.com/office/powerpoint/2010/main" val="8583201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Onglet = portes que l’on peut ouvrir ou fermer</a:t>
            </a:r>
          </a:p>
        </p:txBody>
      </p:sp>
    </p:spTree>
    <p:extLst>
      <p:ext uri="{BB962C8B-B14F-4D97-AF65-F5344CB8AC3E}">
        <p14:creationId xmlns:p14="http://schemas.microsoft.com/office/powerpoint/2010/main" val="6862434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Onglet = portes que l’on peut ouvrir ou fermer</a:t>
            </a:r>
          </a:p>
        </p:txBody>
      </p:sp>
    </p:spTree>
    <p:extLst>
      <p:ext uri="{BB962C8B-B14F-4D97-AF65-F5344CB8AC3E}">
        <p14:creationId xmlns:p14="http://schemas.microsoft.com/office/powerpoint/2010/main" val="22949543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 </a:t>
            </a:r>
            <a:r>
              <a:rPr lang="fr-FR" b="1" dirty="0"/>
              <a:t>navigation privée</a:t>
            </a:r>
            <a:r>
              <a:rPr lang="fr-FR" dirty="0"/>
              <a:t> est une fonction de la plupart des </a:t>
            </a:r>
            <a:r>
              <a:rPr lang="fr-FR" dirty="0">
                <a:hlinkClick r:id="rId3" tooltip="Navigateurs Web"/>
              </a:rPr>
              <a:t>navigateurs Web</a:t>
            </a:r>
            <a:r>
              <a:rPr lang="fr-FR" dirty="0"/>
              <a:t> permettant de naviguer sur le </a:t>
            </a:r>
            <a:r>
              <a:rPr lang="fr-FR" dirty="0">
                <a:hlinkClick r:id="rId4" tooltip="Web"/>
              </a:rPr>
              <a:t>Web</a:t>
            </a:r>
            <a:r>
              <a:rPr lang="fr-FR" dirty="0"/>
              <a:t> sans que les données de navigation comme l'</a:t>
            </a:r>
            <a:r>
              <a:rPr lang="fr-FR" dirty="0">
                <a:hlinkClick r:id="rId5" tooltip="Historique (informatique)"/>
              </a:rPr>
              <a:t>historique</a:t>
            </a:r>
            <a:r>
              <a:rPr lang="fr-FR" dirty="0"/>
              <a:t> ou les </a:t>
            </a:r>
            <a:r>
              <a:rPr lang="fr-FR" dirty="0">
                <a:hlinkClick r:id="rId6" tooltip="Cookie (informatique)"/>
              </a:rPr>
              <a:t>cookies</a:t>
            </a:r>
            <a:r>
              <a:rPr lang="fr-FR" dirty="0"/>
              <a:t> soient conservées sur le poste client à la fin de la session. </a:t>
            </a:r>
          </a:p>
          <a:p>
            <a:r>
              <a:rPr lang="fr-FR" b="1" dirty="0"/>
              <a:t>A utiliser si vous êtes sur un ordinateur public</a:t>
            </a:r>
          </a:p>
        </p:txBody>
      </p:sp>
    </p:spTree>
    <p:extLst>
      <p:ext uri="{BB962C8B-B14F-4D97-AF65-F5344CB8AC3E}">
        <p14:creationId xmlns:p14="http://schemas.microsoft.com/office/powerpoint/2010/main" val="21425376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Vous y retrouverez les sites précédemment visités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66642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9596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 voir les fichiers que vous avez téléchargés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7997607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Pour aller dans les paramètres de votre navigateur, vous cliquez sur les </a:t>
            </a:r>
            <a:r>
              <a:rPr lang="fr-FR" b="1" dirty="0" err="1"/>
              <a:t>ptits</a:t>
            </a:r>
            <a:r>
              <a:rPr lang="fr-FR" b="1" dirty="0"/>
              <a:t> points, petits traits, et dans la liste pour sélectionnez « paramètres »</a:t>
            </a:r>
          </a:p>
        </p:txBody>
      </p:sp>
    </p:spTree>
    <p:extLst>
      <p:ext uri="{BB962C8B-B14F-4D97-AF65-F5344CB8AC3E}">
        <p14:creationId xmlns:p14="http://schemas.microsoft.com/office/powerpoint/2010/main" val="37661153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Quelle différence entre le moteur de recherche et le navigateur web ?</a:t>
            </a:r>
          </a:p>
          <a:p>
            <a:endParaRPr lang="fr-FR" dirty="0"/>
          </a:p>
          <a:p>
            <a:r>
              <a:rPr lang="fr-FR" dirty="0"/>
              <a:t>Ils sont dans les navigateurs. Ils permettent de lancer des recherches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15638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32898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Google</a:t>
            </a:r>
          </a:p>
          <a:p>
            <a:r>
              <a:rPr lang="fr-FR" dirty="0"/>
              <a:t>Bing</a:t>
            </a:r>
          </a:p>
          <a:p>
            <a:r>
              <a:rPr lang="fr-FR" dirty="0" err="1"/>
              <a:t>Qwant</a:t>
            </a:r>
            <a:endParaRPr lang="fr-FR" dirty="0"/>
          </a:p>
          <a:p>
            <a:r>
              <a:rPr lang="fr-FR" dirty="0" err="1"/>
              <a:t>Duckduckgo</a:t>
            </a:r>
            <a:endParaRPr lang="fr-FR" dirty="0"/>
          </a:p>
          <a:p>
            <a:r>
              <a:rPr lang="fr-FR" dirty="0"/>
              <a:t>Ecosia</a:t>
            </a:r>
          </a:p>
          <a:p>
            <a:r>
              <a:rPr lang="fr-FR" dirty="0"/>
              <a:t>Yahoo</a:t>
            </a:r>
          </a:p>
          <a:p>
            <a:r>
              <a:rPr lang="fr-FR" dirty="0" err="1"/>
              <a:t>lilo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60825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Google : moteur de recherche de google !</a:t>
            </a:r>
          </a:p>
          <a:p>
            <a:pPr defTabSz="947860">
              <a:defRPr/>
            </a:pPr>
            <a:r>
              <a:rPr lang="fr-FR" dirty="0"/>
              <a:t>Bing (</a:t>
            </a:r>
            <a:r>
              <a:rPr lang="fr-FR" dirty="0" err="1"/>
              <a:t>microsoft</a:t>
            </a:r>
            <a:r>
              <a:rPr lang="fr-FR" dirty="0"/>
              <a:t>), Yahoo </a:t>
            </a:r>
          </a:p>
          <a:p>
            <a:r>
              <a:rPr lang="fr-FR" dirty="0"/>
              <a:t>Assurent la confidentialité des recherches : </a:t>
            </a:r>
            <a:r>
              <a:rPr lang="fr-FR" dirty="0" err="1"/>
              <a:t>Qwant</a:t>
            </a:r>
            <a:r>
              <a:rPr lang="fr-FR" dirty="0"/>
              <a:t>/</a:t>
            </a:r>
            <a:r>
              <a:rPr lang="fr-FR" dirty="0" err="1"/>
              <a:t>Duckduckgo</a:t>
            </a:r>
            <a:endParaRPr lang="fr-FR" dirty="0"/>
          </a:p>
          <a:p>
            <a:pPr defTabSz="947860">
              <a:defRPr/>
            </a:pPr>
            <a:r>
              <a:rPr lang="fr-FR" dirty="0"/>
              <a:t>Solidaire, </a:t>
            </a:r>
            <a:r>
              <a:rPr lang="fr-FR" dirty="0" err="1"/>
              <a:t>ecologiques</a:t>
            </a:r>
            <a:r>
              <a:rPr lang="fr-FR" dirty="0"/>
              <a:t>, éthiques : Ecosia/</a:t>
            </a:r>
            <a:r>
              <a:rPr lang="fr-FR" dirty="0" err="1"/>
              <a:t>lilo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Liste plus complète sur </a:t>
            </a:r>
            <a:r>
              <a:rPr lang="fr-FR" dirty="0" err="1"/>
              <a:t>wikipedia</a:t>
            </a:r>
            <a:r>
              <a:rPr lang="fr-FR" dirty="0"/>
              <a:t> en cherchant « liste de moteur de recherches »</a:t>
            </a:r>
          </a:p>
        </p:txBody>
      </p:sp>
    </p:spTree>
    <p:extLst>
      <p:ext uri="{BB962C8B-B14F-4D97-AF65-F5344CB8AC3E}">
        <p14:creationId xmlns:p14="http://schemas.microsoft.com/office/powerpoint/2010/main" val="13564959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Lorsqu’on recherche une information sur internet, on reçoit beaucoup d’informations à trier</a:t>
            </a:r>
          </a:p>
          <a:p>
            <a:endParaRPr lang="fr-FR" dirty="0"/>
          </a:p>
          <a:p>
            <a:r>
              <a:rPr lang="fr-FR" dirty="0"/>
              <a:t>Les bonnes questions à se poser : </a:t>
            </a:r>
          </a:p>
          <a:p>
            <a:r>
              <a:rPr lang="fr-FR" dirty="0"/>
              <a:t>Qui ?</a:t>
            </a:r>
          </a:p>
          <a:p>
            <a:r>
              <a:rPr lang="fr-FR" dirty="0"/>
              <a:t>Quoi ? </a:t>
            </a:r>
          </a:p>
          <a:p>
            <a:r>
              <a:rPr lang="fr-FR" dirty="0"/>
              <a:t>Ou ?</a:t>
            </a:r>
          </a:p>
          <a:p>
            <a:r>
              <a:rPr lang="fr-FR" dirty="0"/>
              <a:t>Quand ?</a:t>
            </a:r>
          </a:p>
          <a:p>
            <a:r>
              <a:rPr lang="fr-FR" dirty="0"/>
              <a:t>Comment ?</a:t>
            </a:r>
          </a:p>
        </p:txBody>
      </p:sp>
    </p:spTree>
    <p:extLst>
      <p:ext uri="{BB962C8B-B14F-4D97-AF65-F5344CB8AC3E}">
        <p14:creationId xmlns:p14="http://schemas.microsoft.com/office/powerpoint/2010/main" val="34140646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Lorsqu’on recherche une information sur internet, on reçoit beaucoup d’informations à trier</a:t>
            </a:r>
          </a:p>
          <a:p>
            <a:endParaRPr lang="fr-FR" dirty="0"/>
          </a:p>
          <a:p>
            <a:r>
              <a:rPr lang="fr-FR" dirty="0"/>
              <a:t>Les bonnes questions à se poser : </a:t>
            </a:r>
          </a:p>
          <a:p>
            <a:r>
              <a:rPr lang="fr-FR" dirty="0"/>
              <a:t>Qui ?</a:t>
            </a:r>
          </a:p>
          <a:p>
            <a:r>
              <a:rPr lang="fr-FR" dirty="0"/>
              <a:t>Quoi ? </a:t>
            </a:r>
          </a:p>
          <a:p>
            <a:r>
              <a:rPr lang="fr-FR" dirty="0"/>
              <a:t>Ou ?</a:t>
            </a:r>
          </a:p>
          <a:p>
            <a:r>
              <a:rPr lang="fr-FR" dirty="0"/>
              <a:t>Quand ?</a:t>
            </a:r>
          </a:p>
          <a:p>
            <a:r>
              <a:rPr lang="fr-FR" dirty="0"/>
              <a:t>Comment ?</a:t>
            </a:r>
          </a:p>
        </p:txBody>
      </p:sp>
    </p:spTree>
    <p:extLst>
      <p:ext uri="{BB962C8B-B14F-4D97-AF65-F5344CB8AC3E}">
        <p14:creationId xmlns:p14="http://schemas.microsoft.com/office/powerpoint/2010/main" val="18628565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Que doit on taper pour avoir un résultat de cette recherche</a:t>
            </a:r>
          </a:p>
        </p:txBody>
      </p:sp>
    </p:spTree>
    <p:extLst>
      <p:ext uri="{BB962C8B-B14F-4D97-AF65-F5344CB8AC3E}">
        <p14:creationId xmlns:p14="http://schemas.microsoft.com/office/powerpoint/2010/main" val="36625802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5760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Dossier</a:t>
            </a:r>
            <a:br>
              <a:rPr lang="fr-FR" dirty="0"/>
            </a:br>
            <a:r>
              <a:rPr lang="fr-FR" dirty="0"/>
              <a:t>fichier</a:t>
            </a:r>
          </a:p>
          <a:p>
            <a:r>
              <a:rPr lang="fr-FR" dirty="0" err="1"/>
              <a:t>Navitaeur</a:t>
            </a:r>
            <a:endParaRPr lang="fr-FR" dirty="0"/>
          </a:p>
          <a:p>
            <a:r>
              <a:rPr lang="fr-FR" dirty="0"/>
              <a:t>Corbeille</a:t>
            </a:r>
          </a:p>
          <a:p>
            <a:r>
              <a:rPr lang="fr-FR" dirty="0"/>
              <a:t>Icones</a:t>
            </a:r>
          </a:p>
          <a:p>
            <a:r>
              <a:rPr lang="fr-FR" dirty="0"/>
              <a:t>Nouveau dossier</a:t>
            </a:r>
          </a:p>
          <a:p>
            <a:r>
              <a:rPr lang="fr-FR" dirty="0"/>
              <a:t>Renommer dossier</a:t>
            </a:r>
          </a:p>
          <a:p>
            <a:r>
              <a:rPr lang="fr-FR" dirty="0"/>
              <a:t>Déplacer fichier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895006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3 éléments :</a:t>
            </a:r>
          </a:p>
          <a:p>
            <a:r>
              <a:rPr lang="fr-FR" dirty="0"/>
              <a:t>Titre de la recherche</a:t>
            </a:r>
          </a:p>
          <a:p>
            <a:r>
              <a:rPr lang="fr-FR" dirty="0"/>
              <a:t>Adresse du site où se trouve le résultat</a:t>
            </a:r>
          </a:p>
          <a:p>
            <a:r>
              <a:rPr lang="fr-FR" dirty="0"/>
              <a:t>La description des informations du site/article</a:t>
            </a:r>
          </a:p>
          <a:p>
            <a:endParaRPr lang="fr-FR" dirty="0"/>
          </a:p>
          <a:p>
            <a:r>
              <a:rPr lang="fr-FR" dirty="0"/>
              <a:t>Les premiers résultats sont souvent ceux qui correspondent le mieux à votre recherche.</a:t>
            </a:r>
          </a:p>
        </p:txBody>
      </p:sp>
    </p:spTree>
    <p:extLst>
      <p:ext uri="{BB962C8B-B14F-4D97-AF65-F5344CB8AC3E}">
        <p14:creationId xmlns:p14="http://schemas.microsoft.com/office/powerpoint/2010/main" val="37373828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Interpréter les éléments permet de savoir quel résultat correspond à notre recherche</a:t>
            </a:r>
          </a:p>
          <a:p>
            <a:endParaRPr lang="fr-FR" dirty="0"/>
          </a:p>
          <a:p>
            <a:r>
              <a:rPr lang="fr-FR" dirty="0"/>
              <a:t>Trouver l’objectif du site pour choisir un résultat. Le site a-t-il pour but de m’informer ou de me vendre quelque chose ?</a:t>
            </a:r>
          </a:p>
          <a:p>
            <a:r>
              <a:rPr lang="fr-FR" dirty="0"/>
              <a:t>Ici lequel nous intéresserait ?</a:t>
            </a:r>
          </a:p>
        </p:txBody>
      </p:sp>
    </p:spTree>
    <p:extLst>
      <p:ext uri="{BB962C8B-B14F-4D97-AF65-F5344CB8AC3E}">
        <p14:creationId xmlns:p14="http://schemas.microsoft.com/office/powerpoint/2010/main" val="1363767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deuxième  car le premier est le site officiel de la tour </a:t>
            </a:r>
            <a:r>
              <a:rPr lang="fr-FR" dirty="0" err="1"/>
              <a:t>eiffel</a:t>
            </a:r>
            <a:r>
              <a:rPr lang="fr-FR" dirty="0"/>
              <a:t>, non pas un article détaillant la tour </a:t>
            </a:r>
            <a:r>
              <a:rPr lang="fr-FR" dirty="0" err="1"/>
              <a:t>eiffel</a:t>
            </a:r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39946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effectLst/>
              </a:rPr>
              <a:t>Les premiers résultats sont souvent ceux qui correspondent le mieux à votre recherche. Cependant, </a:t>
            </a:r>
            <a:r>
              <a:rPr lang="fr-FR" b="1" dirty="0">
                <a:effectLst/>
              </a:rPr>
              <a:t>certains des tous premiers résultats sont souvent </a:t>
            </a:r>
            <a:r>
              <a:rPr lang="fr-FR" b="1" dirty="0">
                <a:solidFill>
                  <a:srgbClr val="F57926"/>
                </a:solidFill>
                <a:effectLst/>
              </a:rPr>
              <a:t>des publicités</a:t>
            </a:r>
            <a:r>
              <a:rPr lang="fr-FR" b="1" dirty="0">
                <a:effectLst/>
              </a:rPr>
              <a:t> !</a:t>
            </a:r>
            <a:r>
              <a:rPr lang="fr-FR" dirty="0">
                <a:effectLst/>
              </a:rPr>
              <a:t> Vous pourrez les reconnaître grâce au mot "annonce".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110826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effectLst/>
              </a:rPr>
              <a:t>Les premiers résultats sont souvent ceux qui correspondent le mieux à votre recherche. Cependant, </a:t>
            </a:r>
            <a:r>
              <a:rPr lang="fr-FR" b="1" dirty="0">
                <a:effectLst/>
              </a:rPr>
              <a:t>certains des tous premiers résultats sont souvent </a:t>
            </a:r>
            <a:r>
              <a:rPr lang="fr-FR" b="1" dirty="0">
                <a:solidFill>
                  <a:srgbClr val="F57926"/>
                </a:solidFill>
                <a:effectLst/>
              </a:rPr>
              <a:t>des publicités</a:t>
            </a:r>
            <a:r>
              <a:rPr lang="fr-FR" b="1" dirty="0">
                <a:effectLst/>
              </a:rPr>
              <a:t> !</a:t>
            </a:r>
            <a:r>
              <a:rPr lang="fr-FR" dirty="0">
                <a:effectLst/>
              </a:rPr>
              <a:t> Vous pourrez les reconnaître grâce au mot "annonce".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86432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52864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963633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b="1" i="0" u="none" strike="noStrike" baseline="0" dirty="0">
                <a:solidFill>
                  <a:srgbClr val="404040"/>
                </a:solidFill>
                <a:latin typeface="BalooChettan2-Bold"/>
              </a:rPr>
              <a:t>Sur internet, de quoi avez-vous peur ?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265507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sachez que </a:t>
            </a:r>
            <a:r>
              <a:rPr lang="fr-FR" b="1" dirty="0"/>
              <a:t>HTTP est l’abréviation d’  « HyperText Transfer Protocol » (littéralement « protocole de transfert hypertexte »). Le S de HTTPS ajoute « Secure » (« </a:t>
            </a:r>
            <a:r>
              <a:rPr lang="fr-FR" b="1" dirty="0" err="1"/>
              <a:t>Hypertext</a:t>
            </a:r>
            <a:r>
              <a:rPr lang="fr-FR" b="1" dirty="0"/>
              <a:t> Transfer Protocol Secure », soit « protocole de transfert hypertexte sécurisé »)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996380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5064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Dessinez ce que représente pour vous internet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511784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380318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58052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226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394168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5474368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pPr algn="l"/>
            <a:endParaRPr lang="fr-FR" sz="1900" dirty="0">
              <a:solidFill>
                <a:srgbClr val="000000"/>
              </a:solidFill>
              <a:latin typeface="Quicksand"/>
            </a:endParaRPr>
          </a:p>
          <a:p>
            <a:r>
              <a:rPr lang="fr-FR" sz="1900" dirty="0">
                <a:solidFill>
                  <a:srgbClr val="404040"/>
                </a:solidFill>
                <a:latin typeface="Quicksand"/>
              </a:rPr>
              <a:t>Qu’avez-vous appris ? </a:t>
            </a:r>
          </a:p>
          <a:p>
            <a:r>
              <a:rPr lang="fr-FR" sz="1900" dirty="0">
                <a:solidFill>
                  <a:srgbClr val="404040"/>
                </a:solidFill>
                <a:latin typeface="Quicksand"/>
              </a:rPr>
              <a:t>Répondre aux questions</a:t>
            </a:r>
          </a:p>
          <a:p>
            <a:endParaRPr lang="fr-FR" sz="1900" dirty="0">
              <a:solidFill>
                <a:srgbClr val="404040"/>
              </a:solidFill>
              <a:latin typeface="Quicksand"/>
            </a:endParaRPr>
          </a:p>
          <a:p>
            <a:r>
              <a:rPr lang="fr-FR" sz="1900" dirty="0">
                <a:solidFill>
                  <a:srgbClr val="404040"/>
                </a:solidFill>
                <a:latin typeface="Quicksand"/>
              </a:rPr>
              <a:t>Donner la fiche résumé ! 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449767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6138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Dessinez ce que représente pour vous internet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5221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Faites moi la liste</a:t>
            </a:r>
          </a:p>
          <a:p>
            <a:r>
              <a:rPr lang="fr-FR" dirty="0"/>
              <a:t>👉 Faire des démarches administratives</a:t>
            </a:r>
          </a:p>
          <a:p>
            <a:r>
              <a:rPr lang="fr-FR" dirty="0"/>
              <a:t>👉 Faire des recherches sur internet</a:t>
            </a:r>
          </a:p>
          <a:p>
            <a:r>
              <a:rPr lang="fr-FR" dirty="0"/>
              <a:t>👉 Faire des achats en ligne</a:t>
            </a:r>
          </a:p>
          <a:p>
            <a:r>
              <a:rPr lang="fr-FR" dirty="0"/>
              <a:t>👉 Écrire des documents</a:t>
            </a:r>
          </a:p>
          <a:p>
            <a:r>
              <a:rPr lang="fr-FR" dirty="0"/>
              <a:t>👉 Sauvegarder des photos et des documents</a:t>
            </a:r>
          </a:p>
          <a:p>
            <a:r>
              <a:rPr lang="fr-FR" dirty="0"/>
              <a:t>👉 Jouer, écouter de la musique, regarder des films…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4830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Faites moi la liste</a:t>
            </a:r>
          </a:p>
          <a:p>
            <a:r>
              <a:rPr lang="fr-FR" dirty="0"/>
              <a:t>👉 Faire des démarches administratives</a:t>
            </a:r>
          </a:p>
          <a:p>
            <a:r>
              <a:rPr lang="fr-FR" dirty="0"/>
              <a:t>👉 Faire des recherches sur internet</a:t>
            </a:r>
          </a:p>
          <a:p>
            <a:r>
              <a:rPr lang="fr-FR" dirty="0"/>
              <a:t>👉 Faire des achats en ligne</a:t>
            </a:r>
          </a:p>
          <a:p>
            <a:r>
              <a:rPr lang="fr-FR" dirty="0"/>
              <a:t>👉 Écrire des documents</a:t>
            </a:r>
          </a:p>
          <a:p>
            <a:r>
              <a:rPr lang="fr-FR" dirty="0"/>
              <a:t>👉 Sauvegarder des photos et des documents</a:t>
            </a:r>
          </a:p>
          <a:p>
            <a:r>
              <a:rPr lang="fr-FR" dirty="0"/>
              <a:t>👉 Jouer, écouter de la musique, regarder des films…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9923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Faites moi la liste</a:t>
            </a:r>
          </a:p>
          <a:p>
            <a:r>
              <a:rPr lang="fr-FR" dirty="0"/>
              <a:t>👉 Faire des démarches administratives</a:t>
            </a:r>
          </a:p>
          <a:p>
            <a:r>
              <a:rPr lang="fr-FR" dirty="0"/>
              <a:t>👉 Faire des recherches sur internet</a:t>
            </a:r>
          </a:p>
          <a:p>
            <a:r>
              <a:rPr lang="fr-FR" dirty="0"/>
              <a:t>👉 Faire des achats en ligne</a:t>
            </a:r>
          </a:p>
          <a:p>
            <a:r>
              <a:rPr lang="fr-FR" dirty="0"/>
              <a:t>👉 Écrire des documents</a:t>
            </a:r>
          </a:p>
          <a:p>
            <a:r>
              <a:rPr lang="fr-FR" dirty="0"/>
              <a:t>👉 Sauvegarder des photos et des documents</a:t>
            </a:r>
          </a:p>
          <a:p>
            <a:r>
              <a:rPr lang="fr-FR" dirty="0"/>
              <a:t>👉 Jouer, écouter de la musique, regarder des films…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9207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A41715-FC3D-4671-BAEC-57DCFC90CC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17DC13F-5FBD-4A4B-9430-559ADC8273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353F524-8A80-4272-9FE6-76E42C119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1DA0-EDE9-4D8A-A0B0-19ABB1421218}" type="datetime1">
              <a:rPr lang="fr-FR" smtClean="0"/>
              <a:t>02/02/2023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98691F-67A6-4CA2-8305-203F947EF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Navigation Web 1/2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EE4A983-7727-44C1-90F2-9AD7530D1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496C-A674-488F-82D3-A6592634C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7328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010C59-AB96-404A-AA78-4714EEBBC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5812B26-EE07-460F-8DE3-4D8B0E44B4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21471DB-209D-4B8A-B526-531D14ADC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20A8-4974-4411-969F-242A8EC67EDC}" type="datetime1">
              <a:rPr lang="fr-FR" smtClean="0"/>
              <a:t>02/02/2023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481518-A513-42A5-96BF-B87663129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Navigation Web 1/2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92A857-C212-4FB1-8380-7F0187357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496C-A674-488F-82D3-A6592634C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0974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35EEE92-E4F3-43ED-B8DF-0C2A371473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9A9C978-F5D1-437C-9E44-CB28DEA045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ABB16C-C02B-40FD-A93C-0A8D3F9B6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62C08-5D9A-411A-8966-328C581A2EAA}" type="datetime1">
              <a:rPr lang="fr-FR" smtClean="0"/>
              <a:t>02/02/2023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3C1333-BC94-45CA-BE15-A3202EE14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Navigation Web 1/2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2D9744-E96A-4B1C-ADD3-172684D5D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496C-A674-488F-82D3-A6592634C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9429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AF61A2-8720-41EF-A8EF-90D417F8A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C2B85E-84A0-4435-A22E-A266C600B4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C4D0538-F1D9-4666-8926-AA2A98D1E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0096F-31D2-4116-A274-DE5F83C8AAC4}" type="datetime1">
              <a:rPr lang="fr-FR" smtClean="0"/>
              <a:t>02/02/2023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DC7277C-2023-4410-920E-9C9054489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Navigation Web 1/2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6A3715-3193-43C1-81D6-81D5CE522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496C-A674-488F-82D3-A6592634C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719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AEC453-C857-4515-95B6-2BAB34D27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E9959F7-35E1-4392-8C64-1FAF56597F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3568170-A16B-45FA-9016-3FF4060B6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46B5C-0A39-4625-A0BB-2C8164E65136}" type="datetime1">
              <a:rPr lang="fr-FR" smtClean="0"/>
              <a:t>02/02/2023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2896811-65BE-426D-A893-1ABCE0BAF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Navigation Web 1/2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9007EB-D77A-4B24-ADB2-B7075DF3C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496C-A674-488F-82D3-A6592634C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500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72257B-9671-4AD3-A486-A3419DAD9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E0EF54C-F160-4A73-A648-D40D7F9706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6F59DF2-EB78-4597-A973-681B1A4B1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A34EE08-FCE9-4669-BCE1-F080BD1AA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DD29E-E83D-4E92-A13D-1DDE88EEE9D4}" type="datetime1">
              <a:rPr lang="fr-FR" smtClean="0"/>
              <a:t>02/02/2023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A43D61B-9664-4525-AE2B-BEF5122E9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Navigation Web 1/2 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6253403-F0E0-438B-B70A-C04C15313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496C-A674-488F-82D3-A6592634C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2244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28B552-6964-4563-AC0C-F11B49178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0A37426-D7B2-4525-8D69-52F5A12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BDAB521-9097-45CF-A242-A788E8B93C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8D8593F-3F4E-4AD5-8F59-62BDC26F51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E96D536-B59E-4F03-A7C2-A9A850153F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62D512A-70DD-4FCA-8A20-1CC007EF6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FCD22-74CB-457B-B97A-C24EAFED2D8F}" type="datetime1">
              <a:rPr lang="fr-FR" smtClean="0"/>
              <a:t>02/02/2023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511FBA1-F13B-44A1-A30B-62FB77662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Navigation Web 1/2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967DCE9-FFC0-4848-981A-DCB200E3D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496C-A674-488F-82D3-A6592634C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9714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309C68-2DD2-41F2-841C-A88108296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29718F1-CA6B-401D-B089-C28C4061F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D7179-7B33-481E-8139-AB3B35370866}" type="datetime1">
              <a:rPr lang="fr-FR" smtClean="0"/>
              <a:t>02/02/2023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90549A0-C85B-4235-B283-D240FA75D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Navigation Web 1/2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B6A96EA-368E-4A54-B8C1-5D8D6F9C8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496C-A674-488F-82D3-A6592634C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994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5DB916E-D4F0-4F40-94B2-5E74AFF89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3433B-5E54-4DD7-A709-CC494D8DE5B9}" type="datetime1">
              <a:rPr lang="fr-FR" smtClean="0"/>
              <a:t>02/02/2023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C97213C-1EF5-40B7-882D-71313D725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Navigation Web 1/2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E958273-140D-4A72-B9BD-1EF2312D8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496C-A674-488F-82D3-A6592634C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2598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9E72A8-339B-45C1-B42D-06D4679BB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8DB65F-2077-40B2-8F22-DB403426A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78FAB4E-909A-4872-949B-F68C33004E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A84095A-975C-4853-A9AD-DA2CBC40F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D44F-90F9-4BCF-8A8A-5C57ACEC8E3C}" type="datetime1">
              <a:rPr lang="fr-FR" smtClean="0"/>
              <a:t>02/02/2023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5C5C26B-2CD0-42B8-B8D8-8B1CF6A3F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Navigation Web 1/2 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9E0D98-0672-4E42-BC73-E1D2B3E44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496C-A674-488F-82D3-A6592634C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9245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72AAAA-4C20-4734-89DD-68354319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307E271-412C-46A4-B78C-0AC1A56C26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887B7C0-05B9-458B-A7AE-9AD017717F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774560-9E34-4050-9F37-DF3FD8A08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30D68-C5D1-4658-849F-44A416DDFEF4}" type="datetime1">
              <a:rPr lang="fr-FR" smtClean="0"/>
              <a:t>02/02/2023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223A836-D85D-446C-A73F-9E9B4403C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Navigation Web 1/2 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77A2078-B79F-498C-BBD6-4BF60E6D9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496C-A674-488F-82D3-A6592634C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4787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78FEC4D-828F-4037-A661-52639E98B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7B87C7-FC2A-4993-971E-F258D3FD6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0ECCF2A-4776-43FF-B138-41998B6E32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6B439-6C6A-4179-A2FF-1F8E9C57DCBA}" type="datetime1">
              <a:rPr lang="fr-FR" smtClean="0"/>
              <a:t>02/02/2023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431261E-FD75-4B80-ABF4-77FCEE0B86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Navigation Web 1/2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4F258F-4BA8-49BC-9F91-AA61E92975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B496C-A674-488F-82D3-A6592634C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717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Application_web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kv"/><Relationship Id="rId1" Type="http://schemas.microsoft.com/office/2007/relationships/media" Target="../media/media2.mkv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locine.fr/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lesbonsclics.fr/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5059C4-780F-4D21-9161-0852A15280CC}"/>
              </a:ext>
            </a:extLst>
          </p:cNvPr>
          <p:cNvSpPr/>
          <p:nvPr/>
        </p:nvSpPr>
        <p:spPr>
          <a:xfrm>
            <a:off x="427839" y="385894"/>
            <a:ext cx="11308359" cy="602329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1FA5E5-CBB9-48CD-86BD-C304011F9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47566"/>
            <a:ext cx="9144000" cy="1655762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Bienvenue</a:t>
            </a:r>
            <a:br>
              <a:rPr lang="fr-FR" b="1" dirty="0">
                <a:solidFill>
                  <a:schemeClr val="bg1"/>
                </a:solidFill>
              </a:rPr>
            </a:br>
            <a:r>
              <a:rPr lang="fr-FR" b="1" dirty="0">
                <a:solidFill>
                  <a:schemeClr val="bg1"/>
                </a:solidFill>
              </a:rPr>
              <a:t>à l’atelier « navigation sur internet »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F648D56-6D1B-4EBA-B38B-3B91D6FD9E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301" y="5651747"/>
            <a:ext cx="2741433" cy="63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63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E9544AE-FD3F-4D4D-B02C-FED401D33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880" y="328049"/>
            <a:ext cx="7748240" cy="602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13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28E59DA-30D1-42EC-AAF7-7627065E4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700" y="136525"/>
            <a:ext cx="8130599" cy="633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54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9DD91A3-0151-4B22-BD48-DE8BDE1F1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595" y="136525"/>
            <a:ext cx="7928810" cy="613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33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610375-4C71-4959-A2B5-E5A46C3F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  <a:solidFill>
            <a:srgbClr val="FFBD59"/>
          </a:solidFill>
        </p:spPr>
        <p:txBody>
          <a:bodyPr>
            <a:norm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À quoi peut servir internet ?</a:t>
            </a:r>
          </a:p>
        </p:txBody>
      </p:sp>
    </p:spTree>
    <p:extLst>
      <p:ext uri="{BB962C8B-B14F-4D97-AF65-F5344CB8AC3E}">
        <p14:creationId xmlns:p14="http://schemas.microsoft.com/office/powerpoint/2010/main" val="4278098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610375-4C71-4959-A2B5-E5A46C3F8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000" b="1" dirty="0">
                <a:solidFill>
                  <a:srgbClr val="FFC000"/>
                </a:solidFill>
              </a:rPr>
              <a:t>Internet</a:t>
            </a:r>
            <a:r>
              <a:rPr lang="fr-FR" sz="4000" dirty="0"/>
              <a:t>, un océan d’informations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200" y="1426128"/>
            <a:ext cx="10515600" cy="0"/>
          </a:xfrm>
          <a:prstGeom prst="line">
            <a:avLst/>
          </a:prstGeom>
          <a:ln w="76200">
            <a:solidFill>
              <a:srgbClr val="FFBD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93F1A31-6DDC-4374-BB66-68BE9633C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9934" y="2487132"/>
            <a:ext cx="6712131" cy="1993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🌐 On compare souvent internet à une toile d’araignée qui relie des milliers d’appareils connectés (ordinateurs, smartphone, tablettes…) entre eux à travers la planète.</a:t>
            </a:r>
          </a:p>
        </p:txBody>
      </p:sp>
    </p:spTree>
    <p:extLst>
      <p:ext uri="{BB962C8B-B14F-4D97-AF65-F5344CB8AC3E}">
        <p14:creationId xmlns:p14="http://schemas.microsoft.com/office/powerpoint/2010/main" val="3212301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610375-4C71-4959-A2B5-E5A46C3F8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000" b="1" dirty="0">
                <a:solidFill>
                  <a:srgbClr val="FFC000"/>
                </a:solidFill>
              </a:rPr>
              <a:t>Internet</a:t>
            </a:r>
            <a:r>
              <a:rPr lang="fr-FR" sz="4000" dirty="0"/>
              <a:t>, un océan d’informations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200" y="1426128"/>
            <a:ext cx="10515600" cy="0"/>
          </a:xfrm>
          <a:prstGeom prst="line">
            <a:avLst/>
          </a:prstGeom>
          <a:ln w="76200">
            <a:solidFill>
              <a:srgbClr val="FFBD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93F1A31-6DDC-4374-BB66-68BE9633C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9934" y="2487131"/>
            <a:ext cx="7910649" cy="33214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dirty="0"/>
              <a:t>💡 Imaginez un océan avec des îles et des bateaux : </a:t>
            </a:r>
          </a:p>
          <a:p>
            <a:pPr marL="0" indent="0" algn="ctr">
              <a:buNone/>
            </a:pPr>
            <a:br>
              <a:rPr lang="fr-FR" dirty="0"/>
            </a:br>
            <a:r>
              <a:rPr lang="fr-FR" dirty="0"/>
              <a:t>🌐 Internet 👉 océan  🌊</a:t>
            </a:r>
          </a:p>
          <a:p>
            <a:pPr marL="0" indent="0" algn="ctr">
              <a:buNone/>
            </a:pPr>
            <a:r>
              <a:rPr lang="fr-FR" dirty="0"/>
              <a:t>Sites internet 👉 îles</a:t>
            </a:r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dirty="0"/>
              <a:t>Pour traverser l’océan internet et visiter </a:t>
            </a:r>
            <a:r>
              <a:rPr lang="fr-FR"/>
              <a:t>les îles</a:t>
            </a:r>
            <a:r>
              <a:rPr lang="fr-FR" dirty="0"/>
              <a:t>, on utilise les </a:t>
            </a:r>
            <a:r>
              <a:rPr lang="fr-FR" b="1" dirty="0">
                <a:solidFill>
                  <a:srgbClr val="FFC000"/>
                </a:solidFill>
              </a:rPr>
              <a:t>navigateurs</a:t>
            </a:r>
            <a:r>
              <a:rPr lang="fr-FR" b="1" dirty="0">
                <a:solidFill>
                  <a:srgbClr val="00B0F0"/>
                </a:solidFill>
              </a:rPr>
              <a:t> 🚢</a:t>
            </a:r>
          </a:p>
        </p:txBody>
      </p:sp>
    </p:spTree>
    <p:extLst>
      <p:ext uri="{BB962C8B-B14F-4D97-AF65-F5344CB8AC3E}">
        <p14:creationId xmlns:p14="http://schemas.microsoft.com/office/powerpoint/2010/main" val="114774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610375-4C71-4959-A2B5-E5A46C3F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/>
              <a:t>Les</a:t>
            </a:r>
            <a:r>
              <a:rPr lang="fr-FR" sz="4000" b="1" dirty="0">
                <a:solidFill>
                  <a:srgbClr val="00B0F0"/>
                </a:solidFill>
              </a:rPr>
              <a:t> </a:t>
            </a:r>
            <a:r>
              <a:rPr lang="fr-FR" sz="4000" b="1" dirty="0">
                <a:solidFill>
                  <a:srgbClr val="FFC000"/>
                </a:solidFill>
              </a:rPr>
              <a:t>Navigateurs</a:t>
            </a:r>
            <a:endParaRPr lang="fr-FR" sz="4000" dirty="0">
              <a:solidFill>
                <a:srgbClr val="FFC000"/>
              </a:solidFill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199" y="1051660"/>
            <a:ext cx="10515600" cy="0"/>
          </a:xfrm>
          <a:prstGeom prst="line">
            <a:avLst/>
          </a:prstGeom>
          <a:ln w="76200">
            <a:solidFill>
              <a:srgbClr val="FFBD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B5B933B5-4355-40A2-A656-253479027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53" y="1211534"/>
            <a:ext cx="7619047" cy="507936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BEDC7AA-6690-44CE-A6EA-05EA5B65A2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630" y="1391014"/>
            <a:ext cx="2201770" cy="220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63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610375-4C71-4959-A2B5-E5A46C3F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/>
              <a:t>Les</a:t>
            </a:r>
            <a:r>
              <a:rPr lang="fr-FR" sz="4000" b="1" dirty="0">
                <a:solidFill>
                  <a:srgbClr val="00B0F0"/>
                </a:solidFill>
              </a:rPr>
              <a:t> </a:t>
            </a:r>
            <a:r>
              <a:rPr lang="fr-FR" sz="4000" b="1" dirty="0">
                <a:solidFill>
                  <a:srgbClr val="FFC000"/>
                </a:solidFill>
              </a:rPr>
              <a:t>Navigateurs</a:t>
            </a:r>
            <a:endParaRPr lang="fr-FR" sz="4000" dirty="0">
              <a:solidFill>
                <a:srgbClr val="FFC000"/>
              </a:solidFill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199" y="1051660"/>
            <a:ext cx="10515600" cy="0"/>
          </a:xfrm>
          <a:prstGeom prst="line">
            <a:avLst/>
          </a:prstGeom>
          <a:ln w="76200">
            <a:solidFill>
              <a:srgbClr val="FFBD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B5B933B5-4355-40A2-A656-253479027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53" y="1211534"/>
            <a:ext cx="7619047" cy="507936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BEDC7AA-6690-44CE-A6EA-05EA5B65A2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630" y="1391014"/>
            <a:ext cx="2201770" cy="220177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53DB40C-7E86-43AE-8543-819A78B277B9}"/>
              </a:ext>
            </a:extLst>
          </p:cNvPr>
          <p:cNvSpPr txBox="1"/>
          <p:nvPr/>
        </p:nvSpPr>
        <p:spPr>
          <a:xfrm>
            <a:off x="1131730" y="325423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Edge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2847B19-A9B4-46E1-B41E-0FCE4A9CED57}"/>
              </a:ext>
            </a:extLst>
          </p:cNvPr>
          <p:cNvSpPr txBox="1"/>
          <p:nvPr/>
        </p:nvSpPr>
        <p:spPr>
          <a:xfrm>
            <a:off x="3811429" y="1117112"/>
            <a:ext cx="1980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Internet explorer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BC5ABB7-330C-4063-BEB0-C171534C16BA}"/>
              </a:ext>
            </a:extLst>
          </p:cNvPr>
          <p:cNvSpPr txBox="1"/>
          <p:nvPr/>
        </p:nvSpPr>
        <p:spPr>
          <a:xfrm>
            <a:off x="8832122" y="1733989"/>
            <a:ext cx="1980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Mozilla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313DCF9-9893-41A7-9A8C-8C625014F935}"/>
              </a:ext>
            </a:extLst>
          </p:cNvPr>
          <p:cNvSpPr txBox="1"/>
          <p:nvPr/>
        </p:nvSpPr>
        <p:spPr>
          <a:xfrm>
            <a:off x="9822246" y="5437008"/>
            <a:ext cx="1980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Safari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740C380-E826-49D7-AD54-9AA518B02660}"/>
              </a:ext>
            </a:extLst>
          </p:cNvPr>
          <p:cNvSpPr txBox="1"/>
          <p:nvPr/>
        </p:nvSpPr>
        <p:spPr>
          <a:xfrm>
            <a:off x="5646830" y="6106233"/>
            <a:ext cx="1980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Chrome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CBA25EF-58F7-4F9A-A965-6338FD00D79C}"/>
              </a:ext>
            </a:extLst>
          </p:cNvPr>
          <p:cNvSpPr txBox="1"/>
          <p:nvPr/>
        </p:nvSpPr>
        <p:spPr>
          <a:xfrm>
            <a:off x="2046130" y="5988242"/>
            <a:ext cx="1980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Opera</a:t>
            </a:r>
          </a:p>
        </p:txBody>
      </p:sp>
    </p:spTree>
    <p:extLst>
      <p:ext uri="{BB962C8B-B14F-4D97-AF65-F5344CB8AC3E}">
        <p14:creationId xmlns:p14="http://schemas.microsoft.com/office/powerpoint/2010/main" val="117964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199" y="1051660"/>
            <a:ext cx="10515600" cy="0"/>
          </a:xfrm>
          <a:prstGeom prst="line">
            <a:avLst/>
          </a:prstGeom>
          <a:ln w="76200">
            <a:solidFill>
              <a:srgbClr val="FFBD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EECEA037-B353-4A72-AC95-EF98EC9DAEFA}"/>
              </a:ext>
            </a:extLst>
          </p:cNvPr>
          <p:cNvSpPr txBox="1"/>
          <p:nvPr/>
        </p:nvSpPr>
        <p:spPr>
          <a:xfrm rot="20306850">
            <a:off x="183198" y="560544"/>
            <a:ext cx="1600200" cy="369332"/>
          </a:xfrm>
          <a:prstGeom prst="rect">
            <a:avLst/>
          </a:prstGeom>
          <a:noFill/>
          <a:ln w="38100">
            <a:solidFill>
              <a:srgbClr val="FFBD59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💡 Bon à savoir </a:t>
            </a: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ECB67F1A-F7AE-4B28-99EE-78E294CF5DB8}"/>
              </a:ext>
            </a:extLst>
          </p:cNvPr>
          <p:cNvGrpSpPr/>
          <p:nvPr/>
        </p:nvGrpSpPr>
        <p:grpSpPr>
          <a:xfrm>
            <a:off x="0" y="2053014"/>
            <a:ext cx="11973539" cy="3295080"/>
            <a:chOff x="12700" y="2781927"/>
            <a:chExt cx="11973539" cy="3295080"/>
          </a:xfrm>
        </p:grpSpPr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C693D89A-97DF-40F0-9DFA-F72C604D5E12}"/>
                </a:ext>
              </a:extLst>
            </p:cNvPr>
            <p:cNvGrpSpPr/>
            <p:nvPr/>
          </p:nvGrpSpPr>
          <p:grpSpPr>
            <a:xfrm>
              <a:off x="184002" y="3743258"/>
              <a:ext cx="11775956" cy="1639123"/>
              <a:chOff x="0" y="3208860"/>
              <a:chExt cx="12020310" cy="1757420"/>
            </a:xfrm>
          </p:grpSpPr>
          <p:grpSp>
            <p:nvGrpSpPr>
              <p:cNvPr id="36" name="Groupe 35">
                <a:extLst>
                  <a:ext uri="{FF2B5EF4-FFF2-40B4-BE49-F238E27FC236}">
                    <a16:creationId xmlns:a16="http://schemas.microsoft.com/office/drawing/2014/main" id="{936231FC-3C94-4D9B-8D27-D862994CE48F}"/>
                  </a:ext>
                </a:extLst>
              </p:cNvPr>
              <p:cNvGrpSpPr/>
              <p:nvPr/>
            </p:nvGrpSpPr>
            <p:grpSpPr>
              <a:xfrm>
                <a:off x="0" y="3208860"/>
                <a:ext cx="12020310" cy="1757420"/>
                <a:chOff x="0" y="3208860"/>
                <a:chExt cx="12020310" cy="1757420"/>
              </a:xfrm>
            </p:grpSpPr>
            <p:pic>
              <p:nvPicPr>
                <p:cNvPr id="32" name="Image 31">
                  <a:extLst>
                    <a:ext uri="{FF2B5EF4-FFF2-40B4-BE49-F238E27FC236}">
                      <a16:creationId xmlns:a16="http://schemas.microsoft.com/office/drawing/2014/main" id="{249B3041-BECF-48A6-A32F-7828B4E2B8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77281" b="4005"/>
                <a:stretch/>
              </p:blipFill>
              <p:spPr>
                <a:xfrm>
                  <a:off x="6500121" y="3208860"/>
                  <a:ext cx="5520189" cy="1139258"/>
                </a:xfrm>
                <a:prstGeom prst="rect">
                  <a:avLst/>
                </a:prstGeom>
                <a:ln>
                  <a:solidFill>
                    <a:srgbClr val="FFBD59"/>
                  </a:solidFill>
                </a:ln>
              </p:spPr>
            </p:pic>
            <p:grpSp>
              <p:nvGrpSpPr>
                <p:cNvPr id="35" name="Groupe 34">
                  <a:extLst>
                    <a:ext uri="{FF2B5EF4-FFF2-40B4-BE49-F238E27FC236}">
                      <a16:creationId xmlns:a16="http://schemas.microsoft.com/office/drawing/2014/main" id="{8FA905F2-C1E1-4612-8EE2-39166B450E73}"/>
                    </a:ext>
                  </a:extLst>
                </p:cNvPr>
                <p:cNvGrpSpPr/>
                <p:nvPr/>
              </p:nvGrpSpPr>
              <p:grpSpPr>
                <a:xfrm>
                  <a:off x="0" y="3220861"/>
                  <a:ext cx="10624275" cy="1745419"/>
                  <a:chOff x="0" y="3220861"/>
                  <a:chExt cx="10624275" cy="1745419"/>
                </a:xfrm>
              </p:grpSpPr>
              <p:pic>
                <p:nvPicPr>
                  <p:cNvPr id="31" name="Image 30">
                    <a:extLst>
                      <a:ext uri="{FF2B5EF4-FFF2-40B4-BE49-F238E27FC236}">
                        <a16:creationId xmlns:a16="http://schemas.microsoft.com/office/drawing/2014/main" id="{D39673C2-7AD5-4D1C-B12B-2BD0287E504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t="1" r="64896" b="-6231"/>
                  <a:stretch/>
                </p:blipFill>
                <p:spPr>
                  <a:xfrm>
                    <a:off x="0" y="3220861"/>
                    <a:ext cx="8248307" cy="1219194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BB8AD938-F939-4591-97EE-C637BFDCB0CC}"/>
                      </a:ext>
                    </a:extLst>
                  </p:cNvPr>
                  <p:cNvSpPr/>
                  <p:nvPr/>
                </p:nvSpPr>
                <p:spPr>
                  <a:xfrm>
                    <a:off x="4038600" y="4360818"/>
                    <a:ext cx="6585675" cy="60546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</p:grpSp>
          <p:pic>
            <p:nvPicPr>
              <p:cNvPr id="33" name="Image 32">
                <a:extLst>
                  <a:ext uri="{FF2B5EF4-FFF2-40B4-BE49-F238E27FC236}">
                    <a16:creationId xmlns:a16="http://schemas.microsoft.com/office/drawing/2014/main" id="{936C33F3-B468-45B6-99CC-4D7865E9D0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2926" r="14895" b="4005"/>
              <a:stretch/>
            </p:blipFill>
            <p:spPr>
              <a:xfrm>
                <a:off x="4124153" y="3208860"/>
                <a:ext cx="4124154" cy="1139258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D9D503DE-C38B-4549-A123-C25153CD75C1}"/>
                </a:ext>
              </a:extLst>
            </p:cNvPr>
            <p:cNvSpPr/>
            <p:nvPr/>
          </p:nvSpPr>
          <p:spPr>
            <a:xfrm>
              <a:off x="12700" y="4432551"/>
              <a:ext cx="4654698" cy="667476"/>
            </a:xfrm>
            <a:prstGeom prst="ellipse">
              <a:avLst/>
            </a:prstGeom>
            <a:noFill/>
            <a:ln w="381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0" name="Connecteur droit avec flèche 39">
              <a:extLst>
                <a:ext uri="{FF2B5EF4-FFF2-40B4-BE49-F238E27FC236}">
                  <a16:creationId xmlns:a16="http://schemas.microsoft.com/office/drawing/2014/main" id="{753C8BB0-DC8E-4BAB-ABE9-497605D88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33500" y="5100027"/>
              <a:ext cx="431800" cy="282354"/>
            </a:xfrm>
            <a:prstGeom prst="straightConnector1">
              <a:avLst/>
            </a:prstGeom>
            <a:ln>
              <a:solidFill>
                <a:srgbClr val="FFBD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73AE8EED-4DBB-4733-A144-58E3BE271F88}"/>
                </a:ext>
              </a:extLst>
            </p:cNvPr>
            <p:cNvSpPr txBox="1"/>
            <p:nvPr/>
          </p:nvSpPr>
          <p:spPr>
            <a:xfrm>
              <a:off x="145902" y="5408795"/>
              <a:ext cx="3127273" cy="369332"/>
            </a:xfrm>
            <a:prstGeom prst="rect">
              <a:avLst/>
            </a:prstGeom>
            <a:noFill/>
            <a:ln>
              <a:solidFill>
                <a:srgbClr val="FFBD59"/>
              </a:solidFill>
            </a:ln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7BF8554B-A85F-4026-A08D-0FB01C0D971D}"/>
                </a:ext>
              </a:extLst>
            </p:cNvPr>
            <p:cNvSpPr/>
            <p:nvPr/>
          </p:nvSpPr>
          <p:spPr>
            <a:xfrm>
              <a:off x="10337799" y="3970168"/>
              <a:ext cx="1250465" cy="667476"/>
            </a:xfrm>
            <a:prstGeom prst="ellipse">
              <a:avLst/>
            </a:prstGeom>
            <a:noFill/>
            <a:ln w="381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4" name="Connecteur droit avec flèche 43">
              <a:extLst>
                <a:ext uri="{FF2B5EF4-FFF2-40B4-BE49-F238E27FC236}">
                  <a16:creationId xmlns:a16="http://schemas.microsoft.com/office/drawing/2014/main" id="{6D308DAB-264E-4433-8709-AD78F8F75BD3}"/>
                </a:ext>
              </a:extLst>
            </p:cNvPr>
            <p:cNvCxnSpPr>
              <a:cxnSpLocks/>
              <a:endCxn id="45" idx="0"/>
            </p:cNvCxnSpPr>
            <p:nvPr/>
          </p:nvCxnSpPr>
          <p:spPr>
            <a:xfrm flipH="1">
              <a:off x="10588086" y="4649151"/>
              <a:ext cx="132936" cy="308768"/>
            </a:xfrm>
            <a:prstGeom prst="straightConnector1">
              <a:avLst/>
            </a:prstGeom>
            <a:ln>
              <a:solidFill>
                <a:srgbClr val="FFBD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53B87AC7-2CC9-4AB4-BB16-A68A2C2A06D5}"/>
                </a:ext>
              </a:extLst>
            </p:cNvPr>
            <p:cNvSpPr txBox="1"/>
            <p:nvPr/>
          </p:nvSpPr>
          <p:spPr>
            <a:xfrm>
              <a:off x="9962853" y="4957919"/>
              <a:ext cx="1250465" cy="369332"/>
            </a:xfrm>
            <a:prstGeom prst="rect">
              <a:avLst/>
            </a:prstGeom>
            <a:noFill/>
            <a:ln>
              <a:solidFill>
                <a:srgbClr val="FFBD59"/>
              </a:solidFill>
            </a:ln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D85EAE54-5101-4EFA-AE46-4895AD39664C}"/>
                </a:ext>
              </a:extLst>
            </p:cNvPr>
            <p:cNvSpPr/>
            <p:nvPr/>
          </p:nvSpPr>
          <p:spPr>
            <a:xfrm>
              <a:off x="11608361" y="4144267"/>
              <a:ext cx="368301" cy="357493"/>
            </a:xfrm>
            <a:prstGeom prst="ellipse">
              <a:avLst/>
            </a:prstGeom>
            <a:noFill/>
            <a:ln w="381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2" name="Connecteur droit avec flèche 51">
              <a:extLst>
                <a:ext uri="{FF2B5EF4-FFF2-40B4-BE49-F238E27FC236}">
                  <a16:creationId xmlns:a16="http://schemas.microsoft.com/office/drawing/2014/main" id="{D9E2EAD9-1796-4A22-8490-70DAEF8D15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90992" y="4501760"/>
              <a:ext cx="276953" cy="1203571"/>
            </a:xfrm>
            <a:prstGeom prst="straightConnector1">
              <a:avLst/>
            </a:prstGeom>
            <a:ln>
              <a:solidFill>
                <a:srgbClr val="FFBD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C860B115-9103-486A-8C2A-1C42E4FAAF99}"/>
                </a:ext>
              </a:extLst>
            </p:cNvPr>
            <p:cNvSpPr txBox="1"/>
            <p:nvPr/>
          </p:nvSpPr>
          <p:spPr>
            <a:xfrm>
              <a:off x="10291210" y="5707675"/>
              <a:ext cx="1685452" cy="369332"/>
            </a:xfrm>
            <a:prstGeom prst="rect">
              <a:avLst/>
            </a:prstGeom>
            <a:noFill/>
            <a:ln>
              <a:solidFill>
                <a:srgbClr val="FFBD59"/>
              </a:solidFill>
            </a:ln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49AECF61-4CE6-45B3-AE22-44E64C7F3B18}"/>
                </a:ext>
              </a:extLst>
            </p:cNvPr>
            <p:cNvSpPr/>
            <p:nvPr/>
          </p:nvSpPr>
          <p:spPr>
            <a:xfrm>
              <a:off x="9842202" y="4144267"/>
              <a:ext cx="368301" cy="357493"/>
            </a:xfrm>
            <a:prstGeom prst="ellipse">
              <a:avLst/>
            </a:prstGeom>
            <a:noFill/>
            <a:ln w="381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8" name="Connecteur droit avec flèche 57">
              <a:extLst>
                <a:ext uri="{FF2B5EF4-FFF2-40B4-BE49-F238E27FC236}">
                  <a16:creationId xmlns:a16="http://schemas.microsoft.com/office/drawing/2014/main" id="{0E8D4BE4-A512-4358-810A-8D0F764C2E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6352" y="3192020"/>
              <a:ext cx="224814" cy="836109"/>
            </a:xfrm>
            <a:prstGeom prst="straightConnector1">
              <a:avLst/>
            </a:prstGeom>
            <a:ln w="12700">
              <a:solidFill>
                <a:srgbClr val="FFBD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37264AF4-DF9C-4546-A7F3-2703E6F7C699}"/>
                </a:ext>
              </a:extLst>
            </p:cNvPr>
            <p:cNvSpPr txBox="1"/>
            <p:nvPr/>
          </p:nvSpPr>
          <p:spPr>
            <a:xfrm>
              <a:off x="9243039" y="2785160"/>
              <a:ext cx="2743200" cy="369332"/>
            </a:xfrm>
            <a:prstGeom prst="rect">
              <a:avLst/>
            </a:prstGeom>
            <a:noFill/>
            <a:ln>
              <a:solidFill>
                <a:srgbClr val="FFBD59"/>
              </a:solidFill>
            </a:ln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986A6F54-CD2C-4596-A662-6DAA4CA62D4F}"/>
                </a:ext>
              </a:extLst>
            </p:cNvPr>
            <p:cNvSpPr/>
            <p:nvPr/>
          </p:nvSpPr>
          <p:spPr>
            <a:xfrm>
              <a:off x="9473900" y="4131663"/>
              <a:ext cx="368301" cy="357493"/>
            </a:xfrm>
            <a:prstGeom prst="ellipse">
              <a:avLst/>
            </a:prstGeom>
            <a:noFill/>
            <a:ln w="381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3" name="Connecteur droit avec flèche 62">
              <a:extLst>
                <a:ext uri="{FF2B5EF4-FFF2-40B4-BE49-F238E27FC236}">
                  <a16:creationId xmlns:a16="http://schemas.microsoft.com/office/drawing/2014/main" id="{44D6F8E3-21AE-49D1-A79E-553E8228D02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81641" y="3238838"/>
              <a:ext cx="1145830" cy="797744"/>
            </a:xfrm>
            <a:prstGeom prst="straightConnector1">
              <a:avLst/>
            </a:prstGeom>
            <a:ln>
              <a:solidFill>
                <a:srgbClr val="FFBD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0623A0D2-6E87-409F-B52E-1C4BD17763C1}"/>
                </a:ext>
              </a:extLst>
            </p:cNvPr>
            <p:cNvSpPr txBox="1"/>
            <p:nvPr/>
          </p:nvSpPr>
          <p:spPr>
            <a:xfrm>
              <a:off x="7213058" y="2781927"/>
              <a:ext cx="1806700" cy="369332"/>
            </a:xfrm>
            <a:prstGeom prst="rect">
              <a:avLst/>
            </a:prstGeom>
            <a:noFill/>
            <a:ln>
              <a:solidFill>
                <a:srgbClr val="FFBD59"/>
              </a:solidFill>
            </a:ln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</p:grpSp>
      <p:sp>
        <p:nvSpPr>
          <p:cNvPr id="71" name="Ellipse 70">
            <a:extLst>
              <a:ext uri="{FF2B5EF4-FFF2-40B4-BE49-F238E27FC236}">
                <a16:creationId xmlns:a16="http://schemas.microsoft.com/office/drawing/2014/main" id="{8FAD6038-B860-4DC9-9154-FC9D9AA76FC9}"/>
              </a:ext>
            </a:extLst>
          </p:cNvPr>
          <p:cNvSpPr/>
          <p:nvPr/>
        </p:nvSpPr>
        <p:spPr>
          <a:xfrm>
            <a:off x="3116341" y="3001735"/>
            <a:ext cx="368301" cy="357493"/>
          </a:xfrm>
          <a:prstGeom prst="ellipse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483FBDC6-CE1F-42ED-88DC-C215B0AEB89D}"/>
              </a:ext>
            </a:extLst>
          </p:cNvPr>
          <p:cNvSpPr/>
          <p:nvPr/>
        </p:nvSpPr>
        <p:spPr>
          <a:xfrm>
            <a:off x="2677229" y="2995194"/>
            <a:ext cx="368301" cy="357493"/>
          </a:xfrm>
          <a:prstGeom prst="ellipse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0DE2580A-0DB6-4301-8EA6-25EB2621A547}"/>
              </a:ext>
            </a:extLst>
          </p:cNvPr>
          <p:cNvCxnSpPr>
            <a:cxnSpLocks/>
            <a:stCxn id="72" idx="7"/>
            <a:endCxn id="77" idx="2"/>
          </p:cNvCxnSpPr>
          <p:nvPr/>
        </p:nvCxnSpPr>
        <p:spPr>
          <a:xfrm flipV="1">
            <a:off x="2991594" y="1875448"/>
            <a:ext cx="921404" cy="1172100"/>
          </a:xfrm>
          <a:prstGeom prst="straightConnector1">
            <a:avLst/>
          </a:prstGeom>
          <a:ln>
            <a:solidFill>
              <a:srgbClr val="FFBD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DEC92A30-DCBD-429A-A39F-A9462456422E}"/>
              </a:ext>
            </a:extLst>
          </p:cNvPr>
          <p:cNvCxnSpPr>
            <a:cxnSpLocks/>
            <a:stCxn id="71" idx="7"/>
          </p:cNvCxnSpPr>
          <p:nvPr/>
        </p:nvCxnSpPr>
        <p:spPr>
          <a:xfrm flipV="1">
            <a:off x="3430706" y="2726059"/>
            <a:ext cx="1035508" cy="328030"/>
          </a:xfrm>
          <a:prstGeom prst="straightConnector1">
            <a:avLst/>
          </a:prstGeom>
          <a:ln>
            <a:solidFill>
              <a:srgbClr val="FFBD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ZoneTexte 76">
            <a:extLst>
              <a:ext uri="{FF2B5EF4-FFF2-40B4-BE49-F238E27FC236}">
                <a16:creationId xmlns:a16="http://schemas.microsoft.com/office/drawing/2014/main" id="{AC43AA94-1C7D-4C88-90AD-1B363A7A33C4}"/>
              </a:ext>
            </a:extLst>
          </p:cNvPr>
          <p:cNvSpPr txBox="1"/>
          <p:nvPr/>
        </p:nvSpPr>
        <p:spPr>
          <a:xfrm>
            <a:off x="3009648" y="1506116"/>
            <a:ext cx="1806700" cy="369332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BF98981A-D9BF-4C09-9509-FD5AF758BA2A}"/>
              </a:ext>
            </a:extLst>
          </p:cNvPr>
          <p:cNvSpPr txBox="1"/>
          <p:nvPr/>
        </p:nvSpPr>
        <p:spPr>
          <a:xfrm>
            <a:off x="4505111" y="2413080"/>
            <a:ext cx="1806700" cy="369332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D29A6E7A-89D2-4CF0-9200-E1D8F28638E1}"/>
              </a:ext>
            </a:extLst>
          </p:cNvPr>
          <p:cNvSpPr/>
          <p:nvPr/>
        </p:nvSpPr>
        <p:spPr>
          <a:xfrm>
            <a:off x="912033" y="3346145"/>
            <a:ext cx="368301" cy="357493"/>
          </a:xfrm>
          <a:prstGeom prst="ellipse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10DBAEDD-7D56-46C2-9351-D2A21E5A3089}"/>
              </a:ext>
            </a:extLst>
          </p:cNvPr>
          <p:cNvSpPr/>
          <p:nvPr/>
        </p:nvSpPr>
        <p:spPr>
          <a:xfrm>
            <a:off x="133202" y="3390899"/>
            <a:ext cx="704997" cy="357493"/>
          </a:xfrm>
          <a:prstGeom prst="ellipse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0707E34A-C2F1-465C-9308-DEC0D51B834D}"/>
              </a:ext>
            </a:extLst>
          </p:cNvPr>
          <p:cNvCxnSpPr>
            <a:cxnSpLocks/>
            <a:stCxn id="81" idx="7"/>
          </p:cNvCxnSpPr>
          <p:nvPr/>
        </p:nvCxnSpPr>
        <p:spPr>
          <a:xfrm flipV="1">
            <a:off x="1226398" y="2855343"/>
            <a:ext cx="291498" cy="543156"/>
          </a:xfrm>
          <a:prstGeom prst="straightConnector1">
            <a:avLst/>
          </a:prstGeom>
          <a:ln>
            <a:solidFill>
              <a:srgbClr val="FFBD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7EE6560E-F561-4613-8894-A13E6D44F81F}"/>
              </a:ext>
            </a:extLst>
          </p:cNvPr>
          <p:cNvCxnSpPr>
            <a:cxnSpLocks/>
            <a:stCxn id="82" idx="0"/>
          </p:cNvCxnSpPr>
          <p:nvPr/>
        </p:nvCxnSpPr>
        <p:spPr>
          <a:xfrm flipV="1">
            <a:off x="485701" y="2218119"/>
            <a:ext cx="33406" cy="1172780"/>
          </a:xfrm>
          <a:prstGeom prst="straightConnector1">
            <a:avLst/>
          </a:prstGeom>
          <a:ln>
            <a:solidFill>
              <a:srgbClr val="FFBD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ZoneTexte 89">
            <a:extLst>
              <a:ext uri="{FF2B5EF4-FFF2-40B4-BE49-F238E27FC236}">
                <a16:creationId xmlns:a16="http://schemas.microsoft.com/office/drawing/2014/main" id="{6D386208-F0BB-4B35-974F-59BEC2268E55}"/>
              </a:ext>
            </a:extLst>
          </p:cNvPr>
          <p:cNvSpPr txBox="1"/>
          <p:nvPr/>
        </p:nvSpPr>
        <p:spPr>
          <a:xfrm>
            <a:off x="1053093" y="2485659"/>
            <a:ext cx="1992437" cy="369332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4FF9B9AA-0E42-48C7-B09B-49016F2CBAC3}"/>
              </a:ext>
            </a:extLst>
          </p:cNvPr>
          <p:cNvSpPr txBox="1"/>
          <p:nvPr/>
        </p:nvSpPr>
        <p:spPr>
          <a:xfrm>
            <a:off x="91551" y="1788219"/>
            <a:ext cx="2377565" cy="369332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C09C7F05-7F2A-4130-A7A0-09F04FBA2A3F}"/>
              </a:ext>
            </a:extLst>
          </p:cNvPr>
          <p:cNvSpPr/>
          <p:nvPr/>
        </p:nvSpPr>
        <p:spPr>
          <a:xfrm>
            <a:off x="1504634" y="3372417"/>
            <a:ext cx="3697730" cy="419195"/>
          </a:xfrm>
          <a:prstGeom prst="ellipse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4943DA02-5A5C-4610-9498-C9923B0522E4}"/>
              </a:ext>
            </a:extLst>
          </p:cNvPr>
          <p:cNvCxnSpPr>
            <a:cxnSpLocks/>
            <a:stCxn id="93" idx="5"/>
          </p:cNvCxnSpPr>
          <p:nvPr/>
        </p:nvCxnSpPr>
        <p:spPr>
          <a:xfrm>
            <a:off x="4660844" y="3730222"/>
            <a:ext cx="819194" cy="590173"/>
          </a:xfrm>
          <a:prstGeom prst="straightConnector1">
            <a:avLst/>
          </a:prstGeom>
          <a:ln>
            <a:solidFill>
              <a:srgbClr val="FFBD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ZoneTexte 96">
            <a:extLst>
              <a:ext uri="{FF2B5EF4-FFF2-40B4-BE49-F238E27FC236}">
                <a16:creationId xmlns:a16="http://schemas.microsoft.com/office/drawing/2014/main" id="{A76D738D-7B7E-47BE-A65B-C8BDAD1346AA}"/>
              </a:ext>
            </a:extLst>
          </p:cNvPr>
          <p:cNvSpPr txBox="1"/>
          <p:nvPr/>
        </p:nvSpPr>
        <p:spPr>
          <a:xfrm>
            <a:off x="5070441" y="4318208"/>
            <a:ext cx="1632350" cy="369332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8" name="Titre 1">
            <a:extLst>
              <a:ext uri="{FF2B5EF4-FFF2-40B4-BE49-F238E27FC236}">
                <a16:creationId xmlns:a16="http://schemas.microsoft.com/office/drawing/2014/main" id="{7F3EF643-810F-4A50-A62C-BA66C640855D}"/>
              </a:ext>
            </a:extLst>
          </p:cNvPr>
          <p:cNvSpPr txBox="1">
            <a:spLocks/>
          </p:cNvSpPr>
          <p:nvPr/>
        </p:nvSpPr>
        <p:spPr>
          <a:xfrm>
            <a:off x="838199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/>
              <a:t>La</a:t>
            </a:r>
            <a:r>
              <a:rPr lang="fr-FR" sz="4000" b="1">
                <a:solidFill>
                  <a:srgbClr val="00B0F0"/>
                </a:solidFill>
              </a:rPr>
              <a:t> </a:t>
            </a:r>
            <a:r>
              <a:rPr lang="fr-FR" sz="4000" b="1">
                <a:solidFill>
                  <a:srgbClr val="FFC000"/>
                </a:solidFill>
              </a:rPr>
              <a:t>fenêtre de Navigation</a:t>
            </a:r>
            <a:endParaRPr lang="fr-FR" sz="4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635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199" y="1051660"/>
            <a:ext cx="10515600" cy="0"/>
          </a:xfrm>
          <a:prstGeom prst="line">
            <a:avLst/>
          </a:prstGeom>
          <a:ln w="76200">
            <a:solidFill>
              <a:srgbClr val="FFBD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EECEA037-B353-4A72-AC95-EF98EC9DAEFA}"/>
              </a:ext>
            </a:extLst>
          </p:cNvPr>
          <p:cNvSpPr txBox="1"/>
          <p:nvPr/>
        </p:nvSpPr>
        <p:spPr>
          <a:xfrm rot="20306850">
            <a:off x="183198" y="560544"/>
            <a:ext cx="1600200" cy="369332"/>
          </a:xfrm>
          <a:prstGeom prst="rect">
            <a:avLst/>
          </a:prstGeom>
          <a:noFill/>
          <a:ln w="38100">
            <a:solidFill>
              <a:srgbClr val="FFBD59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💡 Bon à savoir </a:t>
            </a: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ECB67F1A-F7AE-4B28-99EE-78E294CF5DB8}"/>
              </a:ext>
            </a:extLst>
          </p:cNvPr>
          <p:cNvGrpSpPr/>
          <p:nvPr/>
        </p:nvGrpSpPr>
        <p:grpSpPr>
          <a:xfrm>
            <a:off x="0" y="2053014"/>
            <a:ext cx="11973539" cy="3295080"/>
            <a:chOff x="12700" y="2781927"/>
            <a:chExt cx="11973539" cy="3295080"/>
          </a:xfrm>
        </p:grpSpPr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C693D89A-97DF-40F0-9DFA-F72C604D5E12}"/>
                </a:ext>
              </a:extLst>
            </p:cNvPr>
            <p:cNvGrpSpPr/>
            <p:nvPr/>
          </p:nvGrpSpPr>
          <p:grpSpPr>
            <a:xfrm>
              <a:off x="184002" y="3743258"/>
              <a:ext cx="11775956" cy="1639123"/>
              <a:chOff x="0" y="3208860"/>
              <a:chExt cx="12020310" cy="1757420"/>
            </a:xfrm>
          </p:grpSpPr>
          <p:grpSp>
            <p:nvGrpSpPr>
              <p:cNvPr id="36" name="Groupe 35">
                <a:extLst>
                  <a:ext uri="{FF2B5EF4-FFF2-40B4-BE49-F238E27FC236}">
                    <a16:creationId xmlns:a16="http://schemas.microsoft.com/office/drawing/2014/main" id="{936231FC-3C94-4D9B-8D27-D862994CE48F}"/>
                  </a:ext>
                </a:extLst>
              </p:cNvPr>
              <p:cNvGrpSpPr/>
              <p:nvPr/>
            </p:nvGrpSpPr>
            <p:grpSpPr>
              <a:xfrm>
                <a:off x="0" y="3208860"/>
                <a:ext cx="12020310" cy="1757420"/>
                <a:chOff x="0" y="3208860"/>
                <a:chExt cx="12020310" cy="1757420"/>
              </a:xfrm>
            </p:grpSpPr>
            <p:pic>
              <p:nvPicPr>
                <p:cNvPr id="32" name="Image 31">
                  <a:extLst>
                    <a:ext uri="{FF2B5EF4-FFF2-40B4-BE49-F238E27FC236}">
                      <a16:creationId xmlns:a16="http://schemas.microsoft.com/office/drawing/2014/main" id="{249B3041-BECF-48A6-A32F-7828B4E2B8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77281" b="4005"/>
                <a:stretch/>
              </p:blipFill>
              <p:spPr>
                <a:xfrm>
                  <a:off x="6500121" y="3208860"/>
                  <a:ext cx="5520189" cy="1139258"/>
                </a:xfrm>
                <a:prstGeom prst="rect">
                  <a:avLst/>
                </a:prstGeom>
                <a:ln>
                  <a:noFill/>
                </a:ln>
              </p:spPr>
            </p:pic>
            <p:grpSp>
              <p:nvGrpSpPr>
                <p:cNvPr id="35" name="Groupe 34">
                  <a:extLst>
                    <a:ext uri="{FF2B5EF4-FFF2-40B4-BE49-F238E27FC236}">
                      <a16:creationId xmlns:a16="http://schemas.microsoft.com/office/drawing/2014/main" id="{8FA905F2-C1E1-4612-8EE2-39166B450E73}"/>
                    </a:ext>
                  </a:extLst>
                </p:cNvPr>
                <p:cNvGrpSpPr/>
                <p:nvPr/>
              </p:nvGrpSpPr>
              <p:grpSpPr>
                <a:xfrm>
                  <a:off x="0" y="3220861"/>
                  <a:ext cx="10624275" cy="1745419"/>
                  <a:chOff x="0" y="3220861"/>
                  <a:chExt cx="10624275" cy="1745419"/>
                </a:xfrm>
              </p:grpSpPr>
              <p:pic>
                <p:nvPicPr>
                  <p:cNvPr id="31" name="Image 30">
                    <a:extLst>
                      <a:ext uri="{FF2B5EF4-FFF2-40B4-BE49-F238E27FC236}">
                        <a16:creationId xmlns:a16="http://schemas.microsoft.com/office/drawing/2014/main" id="{D39673C2-7AD5-4D1C-B12B-2BD0287E504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t="1" r="64896" b="-6231"/>
                  <a:stretch/>
                </p:blipFill>
                <p:spPr>
                  <a:xfrm>
                    <a:off x="0" y="3220861"/>
                    <a:ext cx="8248307" cy="1219194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BB8AD938-F939-4591-97EE-C637BFDCB0CC}"/>
                      </a:ext>
                    </a:extLst>
                  </p:cNvPr>
                  <p:cNvSpPr/>
                  <p:nvPr/>
                </p:nvSpPr>
                <p:spPr>
                  <a:xfrm>
                    <a:off x="4038600" y="4360818"/>
                    <a:ext cx="6585675" cy="60546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</p:grpSp>
          <p:pic>
            <p:nvPicPr>
              <p:cNvPr id="33" name="Image 32">
                <a:extLst>
                  <a:ext uri="{FF2B5EF4-FFF2-40B4-BE49-F238E27FC236}">
                    <a16:creationId xmlns:a16="http://schemas.microsoft.com/office/drawing/2014/main" id="{936C33F3-B468-45B6-99CC-4D7865E9D0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2926" r="14895" b="4005"/>
              <a:stretch/>
            </p:blipFill>
            <p:spPr>
              <a:xfrm>
                <a:off x="4124153" y="3208860"/>
                <a:ext cx="4124154" cy="1139258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D9D503DE-C38B-4549-A123-C25153CD75C1}"/>
                </a:ext>
              </a:extLst>
            </p:cNvPr>
            <p:cNvSpPr/>
            <p:nvPr/>
          </p:nvSpPr>
          <p:spPr>
            <a:xfrm>
              <a:off x="12700" y="4432551"/>
              <a:ext cx="4654698" cy="667476"/>
            </a:xfrm>
            <a:prstGeom prst="ellipse">
              <a:avLst/>
            </a:prstGeom>
            <a:noFill/>
            <a:ln w="381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0" name="Connecteur droit avec flèche 39">
              <a:extLst>
                <a:ext uri="{FF2B5EF4-FFF2-40B4-BE49-F238E27FC236}">
                  <a16:creationId xmlns:a16="http://schemas.microsoft.com/office/drawing/2014/main" id="{753C8BB0-DC8E-4BAB-ABE9-497605D88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33500" y="5100027"/>
              <a:ext cx="431800" cy="282354"/>
            </a:xfrm>
            <a:prstGeom prst="straightConnector1">
              <a:avLst/>
            </a:prstGeom>
            <a:ln>
              <a:solidFill>
                <a:srgbClr val="FFBD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73AE8EED-4DBB-4733-A144-58E3BE271F88}"/>
                </a:ext>
              </a:extLst>
            </p:cNvPr>
            <p:cNvSpPr txBox="1"/>
            <p:nvPr/>
          </p:nvSpPr>
          <p:spPr>
            <a:xfrm>
              <a:off x="145902" y="5408795"/>
              <a:ext cx="3127273" cy="369332"/>
            </a:xfrm>
            <a:prstGeom prst="rect">
              <a:avLst/>
            </a:prstGeom>
            <a:noFill/>
            <a:ln>
              <a:solidFill>
                <a:srgbClr val="FFBD59"/>
              </a:solidFill>
            </a:ln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7BF8554B-A85F-4026-A08D-0FB01C0D971D}"/>
                </a:ext>
              </a:extLst>
            </p:cNvPr>
            <p:cNvSpPr/>
            <p:nvPr/>
          </p:nvSpPr>
          <p:spPr>
            <a:xfrm>
              <a:off x="10337799" y="3970168"/>
              <a:ext cx="1250465" cy="667476"/>
            </a:xfrm>
            <a:prstGeom prst="ellipse">
              <a:avLst/>
            </a:prstGeom>
            <a:noFill/>
            <a:ln w="381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4" name="Connecteur droit avec flèche 43">
              <a:extLst>
                <a:ext uri="{FF2B5EF4-FFF2-40B4-BE49-F238E27FC236}">
                  <a16:creationId xmlns:a16="http://schemas.microsoft.com/office/drawing/2014/main" id="{6D308DAB-264E-4433-8709-AD78F8F75BD3}"/>
                </a:ext>
              </a:extLst>
            </p:cNvPr>
            <p:cNvCxnSpPr>
              <a:cxnSpLocks/>
              <a:endCxn id="45" idx="0"/>
            </p:cNvCxnSpPr>
            <p:nvPr/>
          </p:nvCxnSpPr>
          <p:spPr>
            <a:xfrm flipH="1">
              <a:off x="10588086" y="4649151"/>
              <a:ext cx="132936" cy="308768"/>
            </a:xfrm>
            <a:prstGeom prst="straightConnector1">
              <a:avLst/>
            </a:prstGeom>
            <a:ln>
              <a:solidFill>
                <a:srgbClr val="FFBD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53B87AC7-2CC9-4AB4-BB16-A68A2C2A06D5}"/>
                </a:ext>
              </a:extLst>
            </p:cNvPr>
            <p:cNvSpPr txBox="1"/>
            <p:nvPr/>
          </p:nvSpPr>
          <p:spPr>
            <a:xfrm>
              <a:off x="9962853" y="4957919"/>
              <a:ext cx="1250465" cy="369332"/>
            </a:xfrm>
            <a:prstGeom prst="rect">
              <a:avLst/>
            </a:prstGeom>
            <a:noFill/>
            <a:ln>
              <a:solidFill>
                <a:srgbClr val="FFBD59"/>
              </a:solidFill>
            </a:ln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D85EAE54-5101-4EFA-AE46-4895AD39664C}"/>
                </a:ext>
              </a:extLst>
            </p:cNvPr>
            <p:cNvSpPr/>
            <p:nvPr/>
          </p:nvSpPr>
          <p:spPr>
            <a:xfrm>
              <a:off x="11608361" y="4144267"/>
              <a:ext cx="368301" cy="357493"/>
            </a:xfrm>
            <a:prstGeom prst="ellipse">
              <a:avLst/>
            </a:prstGeom>
            <a:noFill/>
            <a:ln w="381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2" name="Connecteur droit avec flèche 51">
              <a:extLst>
                <a:ext uri="{FF2B5EF4-FFF2-40B4-BE49-F238E27FC236}">
                  <a16:creationId xmlns:a16="http://schemas.microsoft.com/office/drawing/2014/main" id="{D9E2EAD9-1796-4A22-8490-70DAEF8D15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90992" y="4501760"/>
              <a:ext cx="276953" cy="1203571"/>
            </a:xfrm>
            <a:prstGeom prst="straightConnector1">
              <a:avLst/>
            </a:prstGeom>
            <a:ln>
              <a:solidFill>
                <a:srgbClr val="FFBD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C860B115-9103-486A-8C2A-1C42E4FAAF99}"/>
                </a:ext>
              </a:extLst>
            </p:cNvPr>
            <p:cNvSpPr txBox="1"/>
            <p:nvPr/>
          </p:nvSpPr>
          <p:spPr>
            <a:xfrm>
              <a:off x="10291210" y="5707675"/>
              <a:ext cx="1685452" cy="369332"/>
            </a:xfrm>
            <a:prstGeom prst="rect">
              <a:avLst/>
            </a:prstGeom>
            <a:noFill/>
            <a:ln>
              <a:solidFill>
                <a:srgbClr val="FFBD59"/>
              </a:solidFill>
            </a:ln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49AECF61-4CE6-45B3-AE22-44E64C7F3B18}"/>
                </a:ext>
              </a:extLst>
            </p:cNvPr>
            <p:cNvSpPr/>
            <p:nvPr/>
          </p:nvSpPr>
          <p:spPr>
            <a:xfrm>
              <a:off x="9842202" y="4144267"/>
              <a:ext cx="368301" cy="357493"/>
            </a:xfrm>
            <a:prstGeom prst="ellipse">
              <a:avLst/>
            </a:prstGeom>
            <a:noFill/>
            <a:ln w="381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8" name="Connecteur droit avec flèche 57">
              <a:extLst>
                <a:ext uri="{FF2B5EF4-FFF2-40B4-BE49-F238E27FC236}">
                  <a16:creationId xmlns:a16="http://schemas.microsoft.com/office/drawing/2014/main" id="{0E8D4BE4-A512-4358-810A-8D0F764C2E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6352" y="3192020"/>
              <a:ext cx="224814" cy="836109"/>
            </a:xfrm>
            <a:prstGeom prst="straightConnector1">
              <a:avLst/>
            </a:prstGeom>
            <a:ln w="12700">
              <a:solidFill>
                <a:srgbClr val="FFBD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37264AF4-DF9C-4546-A7F3-2703E6F7C699}"/>
                </a:ext>
              </a:extLst>
            </p:cNvPr>
            <p:cNvSpPr txBox="1"/>
            <p:nvPr/>
          </p:nvSpPr>
          <p:spPr>
            <a:xfrm>
              <a:off x="9243039" y="2785160"/>
              <a:ext cx="2743200" cy="369332"/>
            </a:xfrm>
            <a:prstGeom prst="rect">
              <a:avLst/>
            </a:prstGeom>
            <a:noFill/>
            <a:ln>
              <a:solidFill>
                <a:srgbClr val="FFBD59"/>
              </a:solidFill>
            </a:ln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986A6F54-CD2C-4596-A662-6DAA4CA62D4F}"/>
                </a:ext>
              </a:extLst>
            </p:cNvPr>
            <p:cNvSpPr/>
            <p:nvPr/>
          </p:nvSpPr>
          <p:spPr>
            <a:xfrm>
              <a:off x="9473900" y="4131663"/>
              <a:ext cx="368301" cy="357493"/>
            </a:xfrm>
            <a:prstGeom prst="ellipse">
              <a:avLst/>
            </a:prstGeom>
            <a:noFill/>
            <a:ln w="381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3" name="Connecteur droit avec flèche 62">
              <a:extLst>
                <a:ext uri="{FF2B5EF4-FFF2-40B4-BE49-F238E27FC236}">
                  <a16:creationId xmlns:a16="http://schemas.microsoft.com/office/drawing/2014/main" id="{44D6F8E3-21AE-49D1-A79E-553E8228D02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81641" y="3238838"/>
              <a:ext cx="1145830" cy="797744"/>
            </a:xfrm>
            <a:prstGeom prst="straightConnector1">
              <a:avLst/>
            </a:prstGeom>
            <a:ln>
              <a:solidFill>
                <a:srgbClr val="FFBD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0623A0D2-6E87-409F-B52E-1C4BD17763C1}"/>
                </a:ext>
              </a:extLst>
            </p:cNvPr>
            <p:cNvSpPr txBox="1"/>
            <p:nvPr/>
          </p:nvSpPr>
          <p:spPr>
            <a:xfrm>
              <a:off x="7213058" y="2781927"/>
              <a:ext cx="1806700" cy="369332"/>
            </a:xfrm>
            <a:prstGeom prst="rect">
              <a:avLst/>
            </a:prstGeom>
            <a:noFill/>
            <a:ln>
              <a:solidFill>
                <a:srgbClr val="FFBD59"/>
              </a:solidFill>
            </a:ln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</p:grpSp>
      <p:sp>
        <p:nvSpPr>
          <p:cNvPr id="71" name="Ellipse 70">
            <a:extLst>
              <a:ext uri="{FF2B5EF4-FFF2-40B4-BE49-F238E27FC236}">
                <a16:creationId xmlns:a16="http://schemas.microsoft.com/office/drawing/2014/main" id="{8FAD6038-B860-4DC9-9154-FC9D9AA76FC9}"/>
              </a:ext>
            </a:extLst>
          </p:cNvPr>
          <p:cNvSpPr/>
          <p:nvPr/>
        </p:nvSpPr>
        <p:spPr>
          <a:xfrm>
            <a:off x="3116341" y="3001735"/>
            <a:ext cx="368301" cy="357493"/>
          </a:xfrm>
          <a:prstGeom prst="ellipse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483FBDC6-CE1F-42ED-88DC-C215B0AEB89D}"/>
              </a:ext>
            </a:extLst>
          </p:cNvPr>
          <p:cNvSpPr/>
          <p:nvPr/>
        </p:nvSpPr>
        <p:spPr>
          <a:xfrm>
            <a:off x="2677229" y="2995194"/>
            <a:ext cx="368301" cy="357493"/>
          </a:xfrm>
          <a:prstGeom prst="ellipse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0DE2580A-0DB6-4301-8EA6-25EB2621A547}"/>
              </a:ext>
            </a:extLst>
          </p:cNvPr>
          <p:cNvCxnSpPr>
            <a:cxnSpLocks/>
            <a:stCxn id="72" idx="7"/>
            <a:endCxn id="77" idx="2"/>
          </p:cNvCxnSpPr>
          <p:nvPr/>
        </p:nvCxnSpPr>
        <p:spPr>
          <a:xfrm flipV="1">
            <a:off x="2991594" y="1875448"/>
            <a:ext cx="921404" cy="1172100"/>
          </a:xfrm>
          <a:prstGeom prst="straightConnector1">
            <a:avLst/>
          </a:prstGeom>
          <a:ln>
            <a:solidFill>
              <a:srgbClr val="FFBD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DEC92A30-DCBD-429A-A39F-A9462456422E}"/>
              </a:ext>
            </a:extLst>
          </p:cNvPr>
          <p:cNvCxnSpPr>
            <a:cxnSpLocks/>
            <a:stCxn id="71" idx="7"/>
          </p:cNvCxnSpPr>
          <p:nvPr/>
        </p:nvCxnSpPr>
        <p:spPr>
          <a:xfrm flipV="1">
            <a:off x="3430706" y="2726059"/>
            <a:ext cx="1035508" cy="328030"/>
          </a:xfrm>
          <a:prstGeom prst="straightConnector1">
            <a:avLst/>
          </a:prstGeom>
          <a:ln>
            <a:solidFill>
              <a:srgbClr val="FFBD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ZoneTexte 76">
            <a:extLst>
              <a:ext uri="{FF2B5EF4-FFF2-40B4-BE49-F238E27FC236}">
                <a16:creationId xmlns:a16="http://schemas.microsoft.com/office/drawing/2014/main" id="{AC43AA94-1C7D-4C88-90AD-1B363A7A33C4}"/>
              </a:ext>
            </a:extLst>
          </p:cNvPr>
          <p:cNvSpPr txBox="1"/>
          <p:nvPr/>
        </p:nvSpPr>
        <p:spPr>
          <a:xfrm>
            <a:off x="3009648" y="1506116"/>
            <a:ext cx="1806700" cy="369332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BF98981A-D9BF-4C09-9509-FD5AF758BA2A}"/>
              </a:ext>
            </a:extLst>
          </p:cNvPr>
          <p:cNvSpPr txBox="1"/>
          <p:nvPr/>
        </p:nvSpPr>
        <p:spPr>
          <a:xfrm>
            <a:off x="4505111" y="2413080"/>
            <a:ext cx="1806700" cy="369332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D29A6E7A-89D2-4CF0-9200-E1D8F28638E1}"/>
              </a:ext>
            </a:extLst>
          </p:cNvPr>
          <p:cNvSpPr/>
          <p:nvPr/>
        </p:nvSpPr>
        <p:spPr>
          <a:xfrm>
            <a:off x="912033" y="3346145"/>
            <a:ext cx="368301" cy="357493"/>
          </a:xfrm>
          <a:prstGeom prst="ellipse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10DBAEDD-7D56-46C2-9351-D2A21E5A3089}"/>
              </a:ext>
            </a:extLst>
          </p:cNvPr>
          <p:cNvSpPr/>
          <p:nvPr/>
        </p:nvSpPr>
        <p:spPr>
          <a:xfrm>
            <a:off x="133202" y="3390899"/>
            <a:ext cx="704997" cy="357493"/>
          </a:xfrm>
          <a:prstGeom prst="ellipse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0707E34A-C2F1-465C-9308-DEC0D51B834D}"/>
              </a:ext>
            </a:extLst>
          </p:cNvPr>
          <p:cNvCxnSpPr>
            <a:cxnSpLocks/>
            <a:stCxn id="81" idx="7"/>
          </p:cNvCxnSpPr>
          <p:nvPr/>
        </p:nvCxnSpPr>
        <p:spPr>
          <a:xfrm flipV="1">
            <a:off x="1226398" y="2855343"/>
            <a:ext cx="291498" cy="543156"/>
          </a:xfrm>
          <a:prstGeom prst="straightConnector1">
            <a:avLst/>
          </a:prstGeom>
          <a:ln>
            <a:solidFill>
              <a:srgbClr val="FFBD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7EE6560E-F561-4613-8894-A13E6D44F81F}"/>
              </a:ext>
            </a:extLst>
          </p:cNvPr>
          <p:cNvCxnSpPr>
            <a:cxnSpLocks/>
            <a:stCxn id="82" idx="0"/>
          </p:cNvCxnSpPr>
          <p:nvPr/>
        </p:nvCxnSpPr>
        <p:spPr>
          <a:xfrm flipV="1">
            <a:off x="485701" y="2218119"/>
            <a:ext cx="33406" cy="1172780"/>
          </a:xfrm>
          <a:prstGeom prst="straightConnector1">
            <a:avLst/>
          </a:prstGeom>
          <a:ln>
            <a:solidFill>
              <a:srgbClr val="FFBD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ZoneTexte 89">
            <a:extLst>
              <a:ext uri="{FF2B5EF4-FFF2-40B4-BE49-F238E27FC236}">
                <a16:creationId xmlns:a16="http://schemas.microsoft.com/office/drawing/2014/main" id="{6D386208-F0BB-4B35-974F-59BEC2268E55}"/>
              </a:ext>
            </a:extLst>
          </p:cNvPr>
          <p:cNvSpPr txBox="1"/>
          <p:nvPr/>
        </p:nvSpPr>
        <p:spPr>
          <a:xfrm>
            <a:off x="1053093" y="2496072"/>
            <a:ext cx="1992437" cy="369332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4FF9B9AA-0E42-48C7-B09B-49016F2CBAC3}"/>
              </a:ext>
            </a:extLst>
          </p:cNvPr>
          <p:cNvSpPr txBox="1"/>
          <p:nvPr/>
        </p:nvSpPr>
        <p:spPr>
          <a:xfrm>
            <a:off x="159132" y="1571788"/>
            <a:ext cx="2377565" cy="646331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r>
              <a:rPr lang="fr-FR"/>
              <a:t>Pour revenir à la page précédente/suivante</a:t>
            </a:r>
            <a:endParaRPr lang="fr-FR" dirty="0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C09C7F05-7F2A-4130-A7A0-09F04FBA2A3F}"/>
              </a:ext>
            </a:extLst>
          </p:cNvPr>
          <p:cNvSpPr/>
          <p:nvPr/>
        </p:nvSpPr>
        <p:spPr>
          <a:xfrm>
            <a:off x="1504634" y="3372417"/>
            <a:ext cx="3697730" cy="419195"/>
          </a:xfrm>
          <a:prstGeom prst="ellipse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4943DA02-5A5C-4610-9498-C9923B0522E4}"/>
              </a:ext>
            </a:extLst>
          </p:cNvPr>
          <p:cNvCxnSpPr>
            <a:cxnSpLocks/>
            <a:stCxn id="93" idx="5"/>
          </p:cNvCxnSpPr>
          <p:nvPr/>
        </p:nvCxnSpPr>
        <p:spPr>
          <a:xfrm>
            <a:off x="4660844" y="3730222"/>
            <a:ext cx="819194" cy="590173"/>
          </a:xfrm>
          <a:prstGeom prst="straightConnector1">
            <a:avLst/>
          </a:prstGeom>
          <a:ln>
            <a:solidFill>
              <a:srgbClr val="FFBD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ZoneTexte 96">
            <a:extLst>
              <a:ext uri="{FF2B5EF4-FFF2-40B4-BE49-F238E27FC236}">
                <a16:creationId xmlns:a16="http://schemas.microsoft.com/office/drawing/2014/main" id="{A76D738D-7B7E-47BE-A65B-C8BDAD1346AA}"/>
              </a:ext>
            </a:extLst>
          </p:cNvPr>
          <p:cNvSpPr txBox="1"/>
          <p:nvPr/>
        </p:nvSpPr>
        <p:spPr>
          <a:xfrm>
            <a:off x="5070441" y="4318208"/>
            <a:ext cx="1632350" cy="369332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6" name="Titre 1">
            <a:extLst>
              <a:ext uri="{FF2B5EF4-FFF2-40B4-BE49-F238E27FC236}">
                <a16:creationId xmlns:a16="http://schemas.microsoft.com/office/drawing/2014/main" id="{22E1525F-E13C-403A-9501-A01989C75E4E}"/>
              </a:ext>
            </a:extLst>
          </p:cNvPr>
          <p:cNvSpPr txBox="1">
            <a:spLocks/>
          </p:cNvSpPr>
          <p:nvPr/>
        </p:nvSpPr>
        <p:spPr>
          <a:xfrm>
            <a:off x="990599" y="1524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/>
              <a:t>La</a:t>
            </a:r>
            <a:r>
              <a:rPr lang="fr-FR" sz="4000" b="1" dirty="0">
                <a:solidFill>
                  <a:srgbClr val="00B0F0"/>
                </a:solidFill>
              </a:rPr>
              <a:t> </a:t>
            </a:r>
            <a:r>
              <a:rPr lang="fr-FR" sz="4000" b="1" dirty="0">
                <a:solidFill>
                  <a:srgbClr val="FFC000"/>
                </a:solidFill>
              </a:rPr>
              <a:t>fenêtre de Navigation</a:t>
            </a:r>
            <a:endParaRPr lang="fr-FR" sz="4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538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764F30-9FFC-4B71-A563-6929FE207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000" dirty="0"/>
              <a:t>Tout un programme !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75766498-823A-4E1C-B323-40E1B59D31B8}"/>
              </a:ext>
            </a:extLst>
          </p:cNvPr>
          <p:cNvCxnSpPr/>
          <p:nvPr/>
        </p:nvCxnSpPr>
        <p:spPr>
          <a:xfrm>
            <a:off x="838200" y="1426128"/>
            <a:ext cx="105156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EF4DD35E-7EC2-4A81-AE0F-042F321A7DF2}"/>
              </a:ext>
            </a:extLst>
          </p:cNvPr>
          <p:cNvSpPr txBox="1"/>
          <p:nvPr/>
        </p:nvSpPr>
        <p:spPr>
          <a:xfrm>
            <a:off x="3297994" y="2164856"/>
            <a:ext cx="791081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5 ateliers consécutifs :</a:t>
            </a:r>
          </a:p>
          <a:p>
            <a:endParaRPr lang="fr-FR" sz="2800" dirty="0"/>
          </a:p>
          <a:p>
            <a:r>
              <a:rPr lang="fr-FR" sz="2800" dirty="0"/>
              <a:t>1/ Découverte et prise en main du matériel</a:t>
            </a:r>
          </a:p>
          <a:p>
            <a:r>
              <a:rPr lang="fr-FR" sz="2800" dirty="0"/>
              <a:t>2/ Découverte et prise en main du bureau</a:t>
            </a:r>
          </a:p>
          <a:p>
            <a:r>
              <a:rPr lang="fr-FR" sz="2800" dirty="0"/>
              <a:t>3/ Navigation web</a:t>
            </a:r>
          </a:p>
          <a:p>
            <a:r>
              <a:rPr lang="fr-FR" sz="2800" dirty="0"/>
              <a:t>4/ Les mails</a:t>
            </a:r>
          </a:p>
          <a:p>
            <a:r>
              <a:rPr lang="fr-FR" sz="2800" dirty="0"/>
              <a:t>5/ Les démarches en ligne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BC97653-4803-44CC-B24A-E7C9FBFC4830}"/>
              </a:ext>
            </a:extLst>
          </p:cNvPr>
          <p:cNvSpPr txBox="1"/>
          <p:nvPr/>
        </p:nvSpPr>
        <p:spPr>
          <a:xfrm>
            <a:off x="2654020" y="3879548"/>
            <a:ext cx="643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👉</a:t>
            </a:r>
          </a:p>
        </p:txBody>
      </p:sp>
    </p:spTree>
    <p:extLst>
      <p:ext uri="{BB962C8B-B14F-4D97-AF65-F5344CB8AC3E}">
        <p14:creationId xmlns:p14="http://schemas.microsoft.com/office/powerpoint/2010/main" val="31252634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610375-4C71-4959-A2B5-E5A46C3F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/>
              <a:t>La</a:t>
            </a:r>
            <a:r>
              <a:rPr lang="fr-FR" sz="4000" b="1" dirty="0">
                <a:solidFill>
                  <a:srgbClr val="00B0F0"/>
                </a:solidFill>
              </a:rPr>
              <a:t> </a:t>
            </a:r>
            <a:r>
              <a:rPr lang="fr-FR" sz="4000" b="1" dirty="0">
                <a:solidFill>
                  <a:srgbClr val="FFC000"/>
                </a:solidFill>
              </a:rPr>
              <a:t>fenêtre de Navigation</a:t>
            </a:r>
            <a:endParaRPr lang="fr-FR" sz="4000" dirty="0">
              <a:solidFill>
                <a:srgbClr val="FFC000"/>
              </a:solidFill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199" y="1051660"/>
            <a:ext cx="10515600" cy="0"/>
          </a:xfrm>
          <a:prstGeom prst="line">
            <a:avLst/>
          </a:prstGeom>
          <a:ln w="76200">
            <a:solidFill>
              <a:srgbClr val="FFBD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EECEA037-B353-4A72-AC95-EF98EC9DAEFA}"/>
              </a:ext>
            </a:extLst>
          </p:cNvPr>
          <p:cNvSpPr txBox="1"/>
          <p:nvPr/>
        </p:nvSpPr>
        <p:spPr>
          <a:xfrm rot="20306850">
            <a:off x="183198" y="560544"/>
            <a:ext cx="1600200" cy="369332"/>
          </a:xfrm>
          <a:prstGeom prst="rect">
            <a:avLst/>
          </a:prstGeom>
          <a:noFill/>
          <a:ln w="38100">
            <a:solidFill>
              <a:srgbClr val="FFBD59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💡 Bon à savoir </a:t>
            </a: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ECB67F1A-F7AE-4B28-99EE-78E294CF5DB8}"/>
              </a:ext>
            </a:extLst>
          </p:cNvPr>
          <p:cNvGrpSpPr/>
          <p:nvPr/>
        </p:nvGrpSpPr>
        <p:grpSpPr>
          <a:xfrm>
            <a:off x="0" y="2053014"/>
            <a:ext cx="11973539" cy="3295080"/>
            <a:chOff x="12700" y="2781927"/>
            <a:chExt cx="11973539" cy="3295080"/>
          </a:xfrm>
        </p:grpSpPr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C693D89A-97DF-40F0-9DFA-F72C604D5E12}"/>
                </a:ext>
              </a:extLst>
            </p:cNvPr>
            <p:cNvGrpSpPr/>
            <p:nvPr/>
          </p:nvGrpSpPr>
          <p:grpSpPr>
            <a:xfrm>
              <a:off x="184002" y="3743258"/>
              <a:ext cx="11775956" cy="1639123"/>
              <a:chOff x="0" y="3208860"/>
              <a:chExt cx="12020310" cy="1757420"/>
            </a:xfrm>
          </p:grpSpPr>
          <p:grpSp>
            <p:nvGrpSpPr>
              <p:cNvPr id="36" name="Groupe 35">
                <a:extLst>
                  <a:ext uri="{FF2B5EF4-FFF2-40B4-BE49-F238E27FC236}">
                    <a16:creationId xmlns:a16="http://schemas.microsoft.com/office/drawing/2014/main" id="{936231FC-3C94-4D9B-8D27-D862994CE48F}"/>
                  </a:ext>
                </a:extLst>
              </p:cNvPr>
              <p:cNvGrpSpPr/>
              <p:nvPr/>
            </p:nvGrpSpPr>
            <p:grpSpPr>
              <a:xfrm>
                <a:off x="0" y="3208860"/>
                <a:ext cx="12020310" cy="1757420"/>
                <a:chOff x="0" y="3208860"/>
                <a:chExt cx="12020310" cy="1757420"/>
              </a:xfrm>
            </p:grpSpPr>
            <p:pic>
              <p:nvPicPr>
                <p:cNvPr id="32" name="Image 31">
                  <a:extLst>
                    <a:ext uri="{FF2B5EF4-FFF2-40B4-BE49-F238E27FC236}">
                      <a16:creationId xmlns:a16="http://schemas.microsoft.com/office/drawing/2014/main" id="{249B3041-BECF-48A6-A32F-7828B4E2B8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77281" b="4005"/>
                <a:stretch/>
              </p:blipFill>
              <p:spPr>
                <a:xfrm>
                  <a:off x="6500121" y="3208860"/>
                  <a:ext cx="5520189" cy="1139258"/>
                </a:xfrm>
                <a:prstGeom prst="rect">
                  <a:avLst/>
                </a:prstGeom>
                <a:ln>
                  <a:noFill/>
                </a:ln>
              </p:spPr>
            </p:pic>
            <p:grpSp>
              <p:nvGrpSpPr>
                <p:cNvPr id="35" name="Groupe 34">
                  <a:extLst>
                    <a:ext uri="{FF2B5EF4-FFF2-40B4-BE49-F238E27FC236}">
                      <a16:creationId xmlns:a16="http://schemas.microsoft.com/office/drawing/2014/main" id="{8FA905F2-C1E1-4612-8EE2-39166B450E73}"/>
                    </a:ext>
                  </a:extLst>
                </p:cNvPr>
                <p:cNvGrpSpPr/>
                <p:nvPr/>
              </p:nvGrpSpPr>
              <p:grpSpPr>
                <a:xfrm>
                  <a:off x="0" y="3220861"/>
                  <a:ext cx="10624275" cy="1745419"/>
                  <a:chOff x="0" y="3220861"/>
                  <a:chExt cx="10624275" cy="1745419"/>
                </a:xfrm>
              </p:grpSpPr>
              <p:pic>
                <p:nvPicPr>
                  <p:cNvPr id="31" name="Image 30">
                    <a:extLst>
                      <a:ext uri="{FF2B5EF4-FFF2-40B4-BE49-F238E27FC236}">
                        <a16:creationId xmlns:a16="http://schemas.microsoft.com/office/drawing/2014/main" id="{D39673C2-7AD5-4D1C-B12B-2BD0287E504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t="1" r="64896" b="-6231"/>
                  <a:stretch/>
                </p:blipFill>
                <p:spPr>
                  <a:xfrm>
                    <a:off x="0" y="3220861"/>
                    <a:ext cx="8248307" cy="1219194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BB8AD938-F939-4591-97EE-C637BFDCB0CC}"/>
                      </a:ext>
                    </a:extLst>
                  </p:cNvPr>
                  <p:cNvSpPr/>
                  <p:nvPr/>
                </p:nvSpPr>
                <p:spPr>
                  <a:xfrm>
                    <a:off x="4038600" y="4360818"/>
                    <a:ext cx="6585675" cy="60546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</p:grpSp>
          <p:pic>
            <p:nvPicPr>
              <p:cNvPr id="33" name="Image 32">
                <a:extLst>
                  <a:ext uri="{FF2B5EF4-FFF2-40B4-BE49-F238E27FC236}">
                    <a16:creationId xmlns:a16="http://schemas.microsoft.com/office/drawing/2014/main" id="{936C33F3-B468-45B6-99CC-4D7865E9D0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2926" r="14895" b="4005"/>
              <a:stretch/>
            </p:blipFill>
            <p:spPr>
              <a:xfrm>
                <a:off x="4124153" y="3208860"/>
                <a:ext cx="4124154" cy="1139258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D9D503DE-C38B-4549-A123-C25153CD75C1}"/>
                </a:ext>
              </a:extLst>
            </p:cNvPr>
            <p:cNvSpPr/>
            <p:nvPr/>
          </p:nvSpPr>
          <p:spPr>
            <a:xfrm>
              <a:off x="12700" y="4432551"/>
              <a:ext cx="4654698" cy="667476"/>
            </a:xfrm>
            <a:prstGeom prst="ellipse">
              <a:avLst/>
            </a:prstGeom>
            <a:noFill/>
            <a:ln w="381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0" name="Connecteur droit avec flèche 39">
              <a:extLst>
                <a:ext uri="{FF2B5EF4-FFF2-40B4-BE49-F238E27FC236}">
                  <a16:creationId xmlns:a16="http://schemas.microsoft.com/office/drawing/2014/main" id="{753C8BB0-DC8E-4BAB-ABE9-497605D88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33500" y="5100027"/>
              <a:ext cx="431800" cy="282354"/>
            </a:xfrm>
            <a:prstGeom prst="straightConnector1">
              <a:avLst/>
            </a:prstGeom>
            <a:ln>
              <a:solidFill>
                <a:srgbClr val="FFBD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73AE8EED-4DBB-4733-A144-58E3BE271F88}"/>
                </a:ext>
              </a:extLst>
            </p:cNvPr>
            <p:cNvSpPr txBox="1"/>
            <p:nvPr/>
          </p:nvSpPr>
          <p:spPr>
            <a:xfrm>
              <a:off x="145902" y="5408795"/>
              <a:ext cx="3127273" cy="369332"/>
            </a:xfrm>
            <a:prstGeom prst="rect">
              <a:avLst/>
            </a:prstGeom>
            <a:noFill/>
            <a:ln>
              <a:solidFill>
                <a:srgbClr val="FFBD59"/>
              </a:solidFill>
            </a:ln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7BF8554B-A85F-4026-A08D-0FB01C0D971D}"/>
                </a:ext>
              </a:extLst>
            </p:cNvPr>
            <p:cNvSpPr/>
            <p:nvPr/>
          </p:nvSpPr>
          <p:spPr>
            <a:xfrm>
              <a:off x="10337799" y="3970168"/>
              <a:ext cx="1250465" cy="667476"/>
            </a:xfrm>
            <a:prstGeom prst="ellipse">
              <a:avLst/>
            </a:prstGeom>
            <a:noFill/>
            <a:ln w="381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4" name="Connecteur droit avec flèche 43">
              <a:extLst>
                <a:ext uri="{FF2B5EF4-FFF2-40B4-BE49-F238E27FC236}">
                  <a16:creationId xmlns:a16="http://schemas.microsoft.com/office/drawing/2014/main" id="{6D308DAB-264E-4433-8709-AD78F8F75BD3}"/>
                </a:ext>
              </a:extLst>
            </p:cNvPr>
            <p:cNvCxnSpPr>
              <a:cxnSpLocks/>
              <a:endCxn id="45" idx="0"/>
            </p:cNvCxnSpPr>
            <p:nvPr/>
          </p:nvCxnSpPr>
          <p:spPr>
            <a:xfrm flipH="1">
              <a:off x="10588086" y="4649151"/>
              <a:ext cx="132936" cy="308768"/>
            </a:xfrm>
            <a:prstGeom prst="straightConnector1">
              <a:avLst/>
            </a:prstGeom>
            <a:ln>
              <a:solidFill>
                <a:srgbClr val="FFBD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53B87AC7-2CC9-4AB4-BB16-A68A2C2A06D5}"/>
                </a:ext>
              </a:extLst>
            </p:cNvPr>
            <p:cNvSpPr txBox="1"/>
            <p:nvPr/>
          </p:nvSpPr>
          <p:spPr>
            <a:xfrm>
              <a:off x="9962853" y="4957919"/>
              <a:ext cx="1250465" cy="369332"/>
            </a:xfrm>
            <a:prstGeom prst="rect">
              <a:avLst/>
            </a:prstGeom>
            <a:noFill/>
            <a:ln>
              <a:solidFill>
                <a:srgbClr val="FFBD59"/>
              </a:solidFill>
            </a:ln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D85EAE54-5101-4EFA-AE46-4895AD39664C}"/>
                </a:ext>
              </a:extLst>
            </p:cNvPr>
            <p:cNvSpPr/>
            <p:nvPr/>
          </p:nvSpPr>
          <p:spPr>
            <a:xfrm>
              <a:off x="11608361" y="4144267"/>
              <a:ext cx="368301" cy="357493"/>
            </a:xfrm>
            <a:prstGeom prst="ellipse">
              <a:avLst/>
            </a:prstGeom>
            <a:noFill/>
            <a:ln w="381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2" name="Connecteur droit avec flèche 51">
              <a:extLst>
                <a:ext uri="{FF2B5EF4-FFF2-40B4-BE49-F238E27FC236}">
                  <a16:creationId xmlns:a16="http://schemas.microsoft.com/office/drawing/2014/main" id="{D9E2EAD9-1796-4A22-8490-70DAEF8D15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90992" y="4501760"/>
              <a:ext cx="276953" cy="1203571"/>
            </a:xfrm>
            <a:prstGeom prst="straightConnector1">
              <a:avLst/>
            </a:prstGeom>
            <a:ln>
              <a:solidFill>
                <a:srgbClr val="FFBD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C860B115-9103-486A-8C2A-1C42E4FAAF99}"/>
                </a:ext>
              </a:extLst>
            </p:cNvPr>
            <p:cNvSpPr txBox="1"/>
            <p:nvPr/>
          </p:nvSpPr>
          <p:spPr>
            <a:xfrm>
              <a:off x="10291210" y="5707675"/>
              <a:ext cx="1685452" cy="369332"/>
            </a:xfrm>
            <a:prstGeom prst="rect">
              <a:avLst/>
            </a:prstGeom>
            <a:noFill/>
            <a:ln>
              <a:solidFill>
                <a:srgbClr val="FFBD59"/>
              </a:solidFill>
            </a:ln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49AECF61-4CE6-45B3-AE22-44E64C7F3B18}"/>
                </a:ext>
              </a:extLst>
            </p:cNvPr>
            <p:cNvSpPr/>
            <p:nvPr/>
          </p:nvSpPr>
          <p:spPr>
            <a:xfrm>
              <a:off x="9842202" y="4144267"/>
              <a:ext cx="368301" cy="357493"/>
            </a:xfrm>
            <a:prstGeom prst="ellipse">
              <a:avLst/>
            </a:prstGeom>
            <a:noFill/>
            <a:ln w="381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8" name="Connecteur droit avec flèche 57">
              <a:extLst>
                <a:ext uri="{FF2B5EF4-FFF2-40B4-BE49-F238E27FC236}">
                  <a16:creationId xmlns:a16="http://schemas.microsoft.com/office/drawing/2014/main" id="{0E8D4BE4-A512-4358-810A-8D0F764C2E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6352" y="3192020"/>
              <a:ext cx="224814" cy="836109"/>
            </a:xfrm>
            <a:prstGeom prst="straightConnector1">
              <a:avLst/>
            </a:prstGeom>
            <a:ln w="12700">
              <a:solidFill>
                <a:srgbClr val="FFBD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37264AF4-DF9C-4546-A7F3-2703E6F7C699}"/>
                </a:ext>
              </a:extLst>
            </p:cNvPr>
            <p:cNvSpPr txBox="1"/>
            <p:nvPr/>
          </p:nvSpPr>
          <p:spPr>
            <a:xfrm>
              <a:off x="9243039" y="2785160"/>
              <a:ext cx="2743200" cy="369332"/>
            </a:xfrm>
            <a:prstGeom prst="rect">
              <a:avLst/>
            </a:prstGeom>
            <a:noFill/>
            <a:ln>
              <a:solidFill>
                <a:srgbClr val="FFBD59"/>
              </a:solidFill>
            </a:ln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986A6F54-CD2C-4596-A662-6DAA4CA62D4F}"/>
                </a:ext>
              </a:extLst>
            </p:cNvPr>
            <p:cNvSpPr/>
            <p:nvPr/>
          </p:nvSpPr>
          <p:spPr>
            <a:xfrm>
              <a:off x="9473900" y="4131663"/>
              <a:ext cx="368301" cy="357493"/>
            </a:xfrm>
            <a:prstGeom prst="ellipse">
              <a:avLst/>
            </a:prstGeom>
            <a:noFill/>
            <a:ln w="381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3" name="Connecteur droit avec flèche 62">
              <a:extLst>
                <a:ext uri="{FF2B5EF4-FFF2-40B4-BE49-F238E27FC236}">
                  <a16:creationId xmlns:a16="http://schemas.microsoft.com/office/drawing/2014/main" id="{44D6F8E3-21AE-49D1-A79E-553E8228D02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81641" y="3238838"/>
              <a:ext cx="1145830" cy="797744"/>
            </a:xfrm>
            <a:prstGeom prst="straightConnector1">
              <a:avLst/>
            </a:prstGeom>
            <a:ln>
              <a:solidFill>
                <a:srgbClr val="FFBD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0623A0D2-6E87-409F-B52E-1C4BD17763C1}"/>
                </a:ext>
              </a:extLst>
            </p:cNvPr>
            <p:cNvSpPr txBox="1"/>
            <p:nvPr/>
          </p:nvSpPr>
          <p:spPr>
            <a:xfrm>
              <a:off x="7213058" y="2781927"/>
              <a:ext cx="1806700" cy="369332"/>
            </a:xfrm>
            <a:prstGeom prst="rect">
              <a:avLst/>
            </a:prstGeom>
            <a:noFill/>
            <a:ln>
              <a:solidFill>
                <a:srgbClr val="FFBD59"/>
              </a:solidFill>
            </a:ln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</p:grpSp>
      <p:sp>
        <p:nvSpPr>
          <p:cNvPr id="71" name="Ellipse 70">
            <a:extLst>
              <a:ext uri="{FF2B5EF4-FFF2-40B4-BE49-F238E27FC236}">
                <a16:creationId xmlns:a16="http://schemas.microsoft.com/office/drawing/2014/main" id="{8FAD6038-B860-4DC9-9154-FC9D9AA76FC9}"/>
              </a:ext>
            </a:extLst>
          </p:cNvPr>
          <p:cNvSpPr/>
          <p:nvPr/>
        </p:nvSpPr>
        <p:spPr>
          <a:xfrm>
            <a:off x="3116341" y="3001735"/>
            <a:ext cx="368301" cy="357493"/>
          </a:xfrm>
          <a:prstGeom prst="ellipse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483FBDC6-CE1F-42ED-88DC-C215B0AEB89D}"/>
              </a:ext>
            </a:extLst>
          </p:cNvPr>
          <p:cNvSpPr/>
          <p:nvPr/>
        </p:nvSpPr>
        <p:spPr>
          <a:xfrm>
            <a:off x="2677229" y="2995194"/>
            <a:ext cx="368301" cy="357493"/>
          </a:xfrm>
          <a:prstGeom prst="ellipse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0DE2580A-0DB6-4301-8EA6-25EB2621A547}"/>
              </a:ext>
            </a:extLst>
          </p:cNvPr>
          <p:cNvCxnSpPr>
            <a:cxnSpLocks/>
            <a:stCxn id="72" idx="7"/>
            <a:endCxn id="77" idx="2"/>
          </p:cNvCxnSpPr>
          <p:nvPr/>
        </p:nvCxnSpPr>
        <p:spPr>
          <a:xfrm flipV="1">
            <a:off x="2991594" y="1875448"/>
            <a:ext cx="921404" cy="1172100"/>
          </a:xfrm>
          <a:prstGeom prst="straightConnector1">
            <a:avLst/>
          </a:prstGeom>
          <a:ln>
            <a:solidFill>
              <a:srgbClr val="FFBD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DEC92A30-DCBD-429A-A39F-A9462456422E}"/>
              </a:ext>
            </a:extLst>
          </p:cNvPr>
          <p:cNvCxnSpPr>
            <a:cxnSpLocks/>
            <a:stCxn id="71" idx="7"/>
          </p:cNvCxnSpPr>
          <p:nvPr/>
        </p:nvCxnSpPr>
        <p:spPr>
          <a:xfrm flipV="1">
            <a:off x="3430706" y="2726059"/>
            <a:ext cx="1035508" cy="328030"/>
          </a:xfrm>
          <a:prstGeom prst="straightConnector1">
            <a:avLst/>
          </a:prstGeom>
          <a:ln>
            <a:solidFill>
              <a:srgbClr val="FFBD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ZoneTexte 76">
            <a:extLst>
              <a:ext uri="{FF2B5EF4-FFF2-40B4-BE49-F238E27FC236}">
                <a16:creationId xmlns:a16="http://schemas.microsoft.com/office/drawing/2014/main" id="{AC43AA94-1C7D-4C88-90AD-1B363A7A33C4}"/>
              </a:ext>
            </a:extLst>
          </p:cNvPr>
          <p:cNvSpPr txBox="1"/>
          <p:nvPr/>
        </p:nvSpPr>
        <p:spPr>
          <a:xfrm>
            <a:off x="3009648" y="1506116"/>
            <a:ext cx="1806700" cy="369332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BF98981A-D9BF-4C09-9509-FD5AF758BA2A}"/>
              </a:ext>
            </a:extLst>
          </p:cNvPr>
          <p:cNvSpPr txBox="1"/>
          <p:nvPr/>
        </p:nvSpPr>
        <p:spPr>
          <a:xfrm>
            <a:off x="4505111" y="2413080"/>
            <a:ext cx="1806700" cy="369332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D29A6E7A-89D2-4CF0-9200-E1D8F28638E1}"/>
              </a:ext>
            </a:extLst>
          </p:cNvPr>
          <p:cNvSpPr/>
          <p:nvPr/>
        </p:nvSpPr>
        <p:spPr>
          <a:xfrm>
            <a:off x="912033" y="3346145"/>
            <a:ext cx="368301" cy="357493"/>
          </a:xfrm>
          <a:prstGeom prst="ellipse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10DBAEDD-7D56-46C2-9351-D2A21E5A3089}"/>
              </a:ext>
            </a:extLst>
          </p:cNvPr>
          <p:cNvSpPr/>
          <p:nvPr/>
        </p:nvSpPr>
        <p:spPr>
          <a:xfrm>
            <a:off x="133202" y="3390899"/>
            <a:ext cx="704997" cy="357493"/>
          </a:xfrm>
          <a:prstGeom prst="ellipse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0707E34A-C2F1-465C-9308-DEC0D51B834D}"/>
              </a:ext>
            </a:extLst>
          </p:cNvPr>
          <p:cNvCxnSpPr>
            <a:cxnSpLocks/>
            <a:stCxn id="81" idx="7"/>
          </p:cNvCxnSpPr>
          <p:nvPr/>
        </p:nvCxnSpPr>
        <p:spPr>
          <a:xfrm flipV="1">
            <a:off x="1226398" y="2855343"/>
            <a:ext cx="291498" cy="543156"/>
          </a:xfrm>
          <a:prstGeom prst="straightConnector1">
            <a:avLst/>
          </a:prstGeom>
          <a:ln>
            <a:solidFill>
              <a:srgbClr val="FFBD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7EE6560E-F561-4613-8894-A13E6D44F81F}"/>
              </a:ext>
            </a:extLst>
          </p:cNvPr>
          <p:cNvCxnSpPr>
            <a:cxnSpLocks/>
            <a:stCxn id="82" idx="0"/>
          </p:cNvCxnSpPr>
          <p:nvPr/>
        </p:nvCxnSpPr>
        <p:spPr>
          <a:xfrm flipV="1">
            <a:off x="485701" y="2218119"/>
            <a:ext cx="33406" cy="1172780"/>
          </a:xfrm>
          <a:prstGeom prst="straightConnector1">
            <a:avLst/>
          </a:prstGeom>
          <a:ln>
            <a:solidFill>
              <a:srgbClr val="FFBD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ZoneTexte 89">
            <a:extLst>
              <a:ext uri="{FF2B5EF4-FFF2-40B4-BE49-F238E27FC236}">
                <a16:creationId xmlns:a16="http://schemas.microsoft.com/office/drawing/2014/main" id="{6D386208-F0BB-4B35-974F-59BEC2268E55}"/>
              </a:ext>
            </a:extLst>
          </p:cNvPr>
          <p:cNvSpPr txBox="1"/>
          <p:nvPr/>
        </p:nvSpPr>
        <p:spPr>
          <a:xfrm>
            <a:off x="1072182" y="2234238"/>
            <a:ext cx="1992437" cy="646331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r>
              <a:rPr lang="fr-FR"/>
              <a:t>Pour « rafraîchir » la page</a:t>
            </a:r>
            <a:endParaRPr lang="fr-FR" dirty="0"/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4FF9B9AA-0E42-48C7-B09B-49016F2CBAC3}"/>
              </a:ext>
            </a:extLst>
          </p:cNvPr>
          <p:cNvSpPr txBox="1"/>
          <p:nvPr/>
        </p:nvSpPr>
        <p:spPr>
          <a:xfrm>
            <a:off x="159132" y="1571788"/>
            <a:ext cx="2377565" cy="646331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r>
              <a:rPr lang="fr-FR"/>
              <a:t>Pour revenir à la page précédente/suivante</a:t>
            </a:r>
            <a:endParaRPr lang="fr-FR" dirty="0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C09C7F05-7F2A-4130-A7A0-09F04FBA2A3F}"/>
              </a:ext>
            </a:extLst>
          </p:cNvPr>
          <p:cNvSpPr/>
          <p:nvPr/>
        </p:nvSpPr>
        <p:spPr>
          <a:xfrm>
            <a:off x="1504634" y="3372417"/>
            <a:ext cx="3697730" cy="419195"/>
          </a:xfrm>
          <a:prstGeom prst="ellipse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4943DA02-5A5C-4610-9498-C9923B0522E4}"/>
              </a:ext>
            </a:extLst>
          </p:cNvPr>
          <p:cNvCxnSpPr>
            <a:cxnSpLocks/>
            <a:stCxn id="93" idx="5"/>
          </p:cNvCxnSpPr>
          <p:nvPr/>
        </p:nvCxnSpPr>
        <p:spPr>
          <a:xfrm>
            <a:off x="4660844" y="3730222"/>
            <a:ext cx="819194" cy="590173"/>
          </a:xfrm>
          <a:prstGeom prst="straightConnector1">
            <a:avLst/>
          </a:prstGeom>
          <a:ln>
            <a:solidFill>
              <a:srgbClr val="FFBD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ZoneTexte 96">
            <a:extLst>
              <a:ext uri="{FF2B5EF4-FFF2-40B4-BE49-F238E27FC236}">
                <a16:creationId xmlns:a16="http://schemas.microsoft.com/office/drawing/2014/main" id="{A76D738D-7B7E-47BE-A65B-C8BDAD1346AA}"/>
              </a:ext>
            </a:extLst>
          </p:cNvPr>
          <p:cNvSpPr txBox="1"/>
          <p:nvPr/>
        </p:nvSpPr>
        <p:spPr>
          <a:xfrm>
            <a:off x="5070441" y="4318208"/>
            <a:ext cx="1632350" cy="369332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28964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610375-4C71-4959-A2B5-E5A46C3F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/>
              <a:t>La</a:t>
            </a:r>
            <a:r>
              <a:rPr lang="fr-FR" sz="4000" b="1" dirty="0">
                <a:solidFill>
                  <a:srgbClr val="00B0F0"/>
                </a:solidFill>
              </a:rPr>
              <a:t> </a:t>
            </a:r>
            <a:r>
              <a:rPr lang="fr-FR" sz="4000" b="1" dirty="0">
                <a:solidFill>
                  <a:srgbClr val="FFC000"/>
                </a:solidFill>
              </a:rPr>
              <a:t>fenêtre de Navigation</a:t>
            </a:r>
            <a:endParaRPr lang="fr-FR" sz="4000" dirty="0">
              <a:solidFill>
                <a:srgbClr val="FFC000"/>
              </a:solidFill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199" y="1051660"/>
            <a:ext cx="10515600" cy="0"/>
          </a:xfrm>
          <a:prstGeom prst="line">
            <a:avLst/>
          </a:prstGeom>
          <a:ln w="76200">
            <a:solidFill>
              <a:srgbClr val="FFBD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EECEA037-B353-4A72-AC95-EF98EC9DAEFA}"/>
              </a:ext>
            </a:extLst>
          </p:cNvPr>
          <p:cNvSpPr txBox="1"/>
          <p:nvPr/>
        </p:nvSpPr>
        <p:spPr>
          <a:xfrm rot="20306850">
            <a:off x="183198" y="560544"/>
            <a:ext cx="1600200" cy="369332"/>
          </a:xfrm>
          <a:prstGeom prst="rect">
            <a:avLst/>
          </a:prstGeom>
          <a:noFill/>
          <a:ln w="38100">
            <a:solidFill>
              <a:srgbClr val="FFBD59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💡 Bon à savoir </a:t>
            </a: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ECB67F1A-F7AE-4B28-99EE-78E294CF5DB8}"/>
              </a:ext>
            </a:extLst>
          </p:cNvPr>
          <p:cNvGrpSpPr/>
          <p:nvPr/>
        </p:nvGrpSpPr>
        <p:grpSpPr>
          <a:xfrm>
            <a:off x="0" y="2053014"/>
            <a:ext cx="11973539" cy="3295080"/>
            <a:chOff x="12700" y="2781927"/>
            <a:chExt cx="11973539" cy="3295080"/>
          </a:xfrm>
        </p:grpSpPr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C693D89A-97DF-40F0-9DFA-F72C604D5E12}"/>
                </a:ext>
              </a:extLst>
            </p:cNvPr>
            <p:cNvGrpSpPr/>
            <p:nvPr/>
          </p:nvGrpSpPr>
          <p:grpSpPr>
            <a:xfrm>
              <a:off x="184002" y="3743258"/>
              <a:ext cx="11775956" cy="1639123"/>
              <a:chOff x="0" y="3208860"/>
              <a:chExt cx="12020310" cy="1757420"/>
            </a:xfrm>
          </p:grpSpPr>
          <p:grpSp>
            <p:nvGrpSpPr>
              <p:cNvPr id="36" name="Groupe 35">
                <a:extLst>
                  <a:ext uri="{FF2B5EF4-FFF2-40B4-BE49-F238E27FC236}">
                    <a16:creationId xmlns:a16="http://schemas.microsoft.com/office/drawing/2014/main" id="{936231FC-3C94-4D9B-8D27-D862994CE48F}"/>
                  </a:ext>
                </a:extLst>
              </p:cNvPr>
              <p:cNvGrpSpPr/>
              <p:nvPr/>
            </p:nvGrpSpPr>
            <p:grpSpPr>
              <a:xfrm>
                <a:off x="0" y="3208860"/>
                <a:ext cx="12020310" cy="1757420"/>
                <a:chOff x="0" y="3208860"/>
                <a:chExt cx="12020310" cy="1757420"/>
              </a:xfrm>
            </p:grpSpPr>
            <p:pic>
              <p:nvPicPr>
                <p:cNvPr id="32" name="Image 31">
                  <a:extLst>
                    <a:ext uri="{FF2B5EF4-FFF2-40B4-BE49-F238E27FC236}">
                      <a16:creationId xmlns:a16="http://schemas.microsoft.com/office/drawing/2014/main" id="{249B3041-BECF-48A6-A32F-7828B4E2B8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77281" b="4005"/>
                <a:stretch/>
              </p:blipFill>
              <p:spPr>
                <a:xfrm>
                  <a:off x="6500121" y="3208860"/>
                  <a:ext cx="5520189" cy="1139258"/>
                </a:xfrm>
                <a:prstGeom prst="rect">
                  <a:avLst/>
                </a:prstGeom>
                <a:ln>
                  <a:noFill/>
                </a:ln>
              </p:spPr>
            </p:pic>
            <p:grpSp>
              <p:nvGrpSpPr>
                <p:cNvPr id="35" name="Groupe 34">
                  <a:extLst>
                    <a:ext uri="{FF2B5EF4-FFF2-40B4-BE49-F238E27FC236}">
                      <a16:creationId xmlns:a16="http://schemas.microsoft.com/office/drawing/2014/main" id="{8FA905F2-C1E1-4612-8EE2-39166B450E73}"/>
                    </a:ext>
                  </a:extLst>
                </p:cNvPr>
                <p:cNvGrpSpPr/>
                <p:nvPr/>
              </p:nvGrpSpPr>
              <p:grpSpPr>
                <a:xfrm>
                  <a:off x="0" y="3220861"/>
                  <a:ext cx="10624275" cy="1745419"/>
                  <a:chOff x="0" y="3220861"/>
                  <a:chExt cx="10624275" cy="1745419"/>
                </a:xfrm>
              </p:grpSpPr>
              <p:pic>
                <p:nvPicPr>
                  <p:cNvPr id="31" name="Image 30">
                    <a:extLst>
                      <a:ext uri="{FF2B5EF4-FFF2-40B4-BE49-F238E27FC236}">
                        <a16:creationId xmlns:a16="http://schemas.microsoft.com/office/drawing/2014/main" id="{D39673C2-7AD5-4D1C-B12B-2BD0287E504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t="1" r="64896" b="-6231"/>
                  <a:stretch/>
                </p:blipFill>
                <p:spPr>
                  <a:xfrm>
                    <a:off x="0" y="3220861"/>
                    <a:ext cx="8248307" cy="1219194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BB8AD938-F939-4591-97EE-C637BFDCB0CC}"/>
                      </a:ext>
                    </a:extLst>
                  </p:cNvPr>
                  <p:cNvSpPr/>
                  <p:nvPr/>
                </p:nvSpPr>
                <p:spPr>
                  <a:xfrm>
                    <a:off x="4038600" y="4360818"/>
                    <a:ext cx="6585675" cy="60546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</p:grpSp>
          <p:pic>
            <p:nvPicPr>
              <p:cNvPr id="33" name="Image 32">
                <a:extLst>
                  <a:ext uri="{FF2B5EF4-FFF2-40B4-BE49-F238E27FC236}">
                    <a16:creationId xmlns:a16="http://schemas.microsoft.com/office/drawing/2014/main" id="{936C33F3-B468-45B6-99CC-4D7865E9D0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2926" r="14895" b="4005"/>
              <a:stretch/>
            </p:blipFill>
            <p:spPr>
              <a:xfrm>
                <a:off x="4124153" y="3208860"/>
                <a:ext cx="4124154" cy="1139258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D9D503DE-C38B-4549-A123-C25153CD75C1}"/>
                </a:ext>
              </a:extLst>
            </p:cNvPr>
            <p:cNvSpPr/>
            <p:nvPr/>
          </p:nvSpPr>
          <p:spPr>
            <a:xfrm>
              <a:off x="12700" y="4432551"/>
              <a:ext cx="4654698" cy="667476"/>
            </a:xfrm>
            <a:prstGeom prst="ellipse">
              <a:avLst/>
            </a:prstGeom>
            <a:noFill/>
            <a:ln w="381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0" name="Connecteur droit avec flèche 39">
              <a:extLst>
                <a:ext uri="{FF2B5EF4-FFF2-40B4-BE49-F238E27FC236}">
                  <a16:creationId xmlns:a16="http://schemas.microsoft.com/office/drawing/2014/main" id="{753C8BB0-DC8E-4BAB-ABE9-497605D88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33500" y="5100027"/>
              <a:ext cx="431800" cy="282354"/>
            </a:xfrm>
            <a:prstGeom prst="straightConnector1">
              <a:avLst/>
            </a:prstGeom>
            <a:ln>
              <a:solidFill>
                <a:srgbClr val="FFBD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73AE8EED-4DBB-4733-A144-58E3BE271F88}"/>
                </a:ext>
              </a:extLst>
            </p:cNvPr>
            <p:cNvSpPr txBox="1"/>
            <p:nvPr/>
          </p:nvSpPr>
          <p:spPr>
            <a:xfrm>
              <a:off x="145902" y="5408795"/>
              <a:ext cx="3127273" cy="369332"/>
            </a:xfrm>
            <a:prstGeom prst="rect">
              <a:avLst/>
            </a:prstGeom>
            <a:noFill/>
            <a:ln>
              <a:solidFill>
                <a:srgbClr val="FFBD59"/>
              </a:solidFill>
            </a:ln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7BF8554B-A85F-4026-A08D-0FB01C0D971D}"/>
                </a:ext>
              </a:extLst>
            </p:cNvPr>
            <p:cNvSpPr/>
            <p:nvPr/>
          </p:nvSpPr>
          <p:spPr>
            <a:xfrm>
              <a:off x="10337799" y="3970168"/>
              <a:ext cx="1250465" cy="667476"/>
            </a:xfrm>
            <a:prstGeom prst="ellipse">
              <a:avLst/>
            </a:prstGeom>
            <a:noFill/>
            <a:ln w="381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4" name="Connecteur droit avec flèche 43">
              <a:extLst>
                <a:ext uri="{FF2B5EF4-FFF2-40B4-BE49-F238E27FC236}">
                  <a16:creationId xmlns:a16="http://schemas.microsoft.com/office/drawing/2014/main" id="{6D308DAB-264E-4433-8709-AD78F8F75BD3}"/>
                </a:ext>
              </a:extLst>
            </p:cNvPr>
            <p:cNvCxnSpPr>
              <a:cxnSpLocks/>
              <a:endCxn id="45" idx="0"/>
            </p:cNvCxnSpPr>
            <p:nvPr/>
          </p:nvCxnSpPr>
          <p:spPr>
            <a:xfrm flipH="1">
              <a:off x="10588086" y="4649151"/>
              <a:ext cx="132936" cy="308768"/>
            </a:xfrm>
            <a:prstGeom prst="straightConnector1">
              <a:avLst/>
            </a:prstGeom>
            <a:ln>
              <a:solidFill>
                <a:srgbClr val="FFBD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53B87AC7-2CC9-4AB4-BB16-A68A2C2A06D5}"/>
                </a:ext>
              </a:extLst>
            </p:cNvPr>
            <p:cNvSpPr txBox="1"/>
            <p:nvPr/>
          </p:nvSpPr>
          <p:spPr>
            <a:xfrm>
              <a:off x="9962853" y="4957919"/>
              <a:ext cx="1250465" cy="369332"/>
            </a:xfrm>
            <a:prstGeom prst="rect">
              <a:avLst/>
            </a:prstGeom>
            <a:noFill/>
            <a:ln>
              <a:solidFill>
                <a:srgbClr val="FFBD59"/>
              </a:solidFill>
            </a:ln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D85EAE54-5101-4EFA-AE46-4895AD39664C}"/>
                </a:ext>
              </a:extLst>
            </p:cNvPr>
            <p:cNvSpPr/>
            <p:nvPr/>
          </p:nvSpPr>
          <p:spPr>
            <a:xfrm>
              <a:off x="11608361" y="4144267"/>
              <a:ext cx="368301" cy="357493"/>
            </a:xfrm>
            <a:prstGeom prst="ellipse">
              <a:avLst/>
            </a:prstGeom>
            <a:noFill/>
            <a:ln w="381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2" name="Connecteur droit avec flèche 51">
              <a:extLst>
                <a:ext uri="{FF2B5EF4-FFF2-40B4-BE49-F238E27FC236}">
                  <a16:creationId xmlns:a16="http://schemas.microsoft.com/office/drawing/2014/main" id="{D9E2EAD9-1796-4A22-8490-70DAEF8D15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90992" y="4501760"/>
              <a:ext cx="276953" cy="1203571"/>
            </a:xfrm>
            <a:prstGeom prst="straightConnector1">
              <a:avLst/>
            </a:prstGeom>
            <a:ln>
              <a:solidFill>
                <a:srgbClr val="FFBD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C860B115-9103-486A-8C2A-1C42E4FAAF99}"/>
                </a:ext>
              </a:extLst>
            </p:cNvPr>
            <p:cNvSpPr txBox="1"/>
            <p:nvPr/>
          </p:nvSpPr>
          <p:spPr>
            <a:xfrm>
              <a:off x="10291210" y="5707675"/>
              <a:ext cx="1685452" cy="369332"/>
            </a:xfrm>
            <a:prstGeom prst="rect">
              <a:avLst/>
            </a:prstGeom>
            <a:noFill/>
            <a:ln>
              <a:solidFill>
                <a:srgbClr val="FFBD59"/>
              </a:solidFill>
            </a:ln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49AECF61-4CE6-45B3-AE22-44E64C7F3B18}"/>
                </a:ext>
              </a:extLst>
            </p:cNvPr>
            <p:cNvSpPr/>
            <p:nvPr/>
          </p:nvSpPr>
          <p:spPr>
            <a:xfrm>
              <a:off x="9842202" y="4144267"/>
              <a:ext cx="368301" cy="357493"/>
            </a:xfrm>
            <a:prstGeom prst="ellipse">
              <a:avLst/>
            </a:prstGeom>
            <a:noFill/>
            <a:ln w="381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8" name="Connecteur droit avec flèche 57">
              <a:extLst>
                <a:ext uri="{FF2B5EF4-FFF2-40B4-BE49-F238E27FC236}">
                  <a16:creationId xmlns:a16="http://schemas.microsoft.com/office/drawing/2014/main" id="{0E8D4BE4-A512-4358-810A-8D0F764C2E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6352" y="3192020"/>
              <a:ext cx="224814" cy="836109"/>
            </a:xfrm>
            <a:prstGeom prst="straightConnector1">
              <a:avLst/>
            </a:prstGeom>
            <a:ln w="12700">
              <a:solidFill>
                <a:srgbClr val="FFBD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37264AF4-DF9C-4546-A7F3-2703E6F7C699}"/>
                </a:ext>
              </a:extLst>
            </p:cNvPr>
            <p:cNvSpPr txBox="1"/>
            <p:nvPr/>
          </p:nvSpPr>
          <p:spPr>
            <a:xfrm>
              <a:off x="9243039" y="2785160"/>
              <a:ext cx="2743200" cy="369332"/>
            </a:xfrm>
            <a:prstGeom prst="rect">
              <a:avLst/>
            </a:prstGeom>
            <a:noFill/>
            <a:ln>
              <a:solidFill>
                <a:srgbClr val="FFBD59"/>
              </a:solidFill>
            </a:ln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986A6F54-CD2C-4596-A662-6DAA4CA62D4F}"/>
                </a:ext>
              </a:extLst>
            </p:cNvPr>
            <p:cNvSpPr/>
            <p:nvPr/>
          </p:nvSpPr>
          <p:spPr>
            <a:xfrm>
              <a:off x="9473900" y="4131663"/>
              <a:ext cx="368301" cy="357493"/>
            </a:xfrm>
            <a:prstGeom prst="ellipse">
              <a:avLst/>
            </a:prstGeom>
            <a:noFill/>
            <a:ln w="381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3" name="Connecteur droit avec flèche 62">
              <a:extLst>
                <a:ext uri="{FF2B5EF4-FFF2-40B4-BE49-F238E27FC236}">
                  <a16:creationId xmlns:a16="http://schemas.microsoft.com/office/drawing/2014/main" id="{44D6F8E3-21AE-49D1-A79E-553E8228D02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81641" y="3238838"/>
              <a:ext cx="1145830" cy="797744"/>
            </a:xfrm>
            <a:prstGeom prst="straightConnector1">
              <a:avLst/>
            </a:prstGeom>
            <a:ln>
              <a:solidFill>
                <a:srgbClr val="FFBD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0623A0D2-6E87-409F-B52E-1C4BD17763C1}"/>
                </a:ext>
              </a:extLst>
            </p:cNvPr>
            <p:cNvSpPr txBox="1"/>
            <p:nvPr/>
          </p:nvSpPr>
          <p:spPr>
            <a:xfrm>
              <a:off x="7213058" y="2781927"/>
              <a:ext cx="1806700" cy="369332"/>
            </a:xfrm>
            <a:prstGeom prst="rect">
              <a:avLst/>
            </a:prstGeom>
            <a:noFill/>
            <a:ln>
              <a:solidFill>
                <a:srgbClr val="FFBD59"/>
              </a:solidFill>
            </a:ln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</p:grpSp>
      <p:sp>
        <p:nvSpPr>
          <p:cNvPr id="71" name="Ellipse 70">
            <a:extLst>
              <a:ext uri="{FF2B5EF4-FFF2-40B4-BE49-F238E27FC236}">
                <a16:creationId xmlns:a16="http://schemas.microsoft.com/office/drawing/2014/main" id="{8FAD6038-B860-4DC9-9154-FC9D9AA76FC9}"/>
              </a:ext>
            </a:extLst>
          </p:cNvPr>
          <p:cNvSpPr/>
          <p:nvPr/>
        </p:nvSpPr>
        <p:spPr>
          <a:xfrm>
            <a:off x="3116341" y="3001735"/>
            <a:ext cx="368301" cy="357493"/>
          </a:xfrm>
          <a:prstGeom prst="ellipse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483FBDC6-CE1F-42ED-88DC-C215B0AEB89D}"/>
              </a:ext>
            </a:extLst>
          </p:cNvPr>
          <p:cNvSpPr/>
          <p:nvPr/>
        </p:nvSpPr>
        <p:spPr>
          <a:xfrm>
            <a:off x="2677229" y="2995194"/>
            <a:ext cx="368301" cy="357493"/>
          </a:xfrm>
          <a:prstGeom prst="ellipse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0DE2580A-0DB6-4301-8EA6-25EB2621A547}"/>
              </a:ext>
            </a:extLst>
          </p:cNvPr>
          <p:cNvCxnSpPr>
            <a:cxnSpLocks/>
            <a:stCxn id="72" idx="7"/>
            <a:endCxn id="77" idx="2"/>
          </p:cNvCxnSpPr>
          <p:nvPr/>
        </p:nvCxnSpPr>
        <p:spPr>
          <a:xfrm flipV="1">
            <a:off x="2991594" y="2152447"/>
            <a:ext cx="921404" cy="895101"/>
          </a:xfrm>
          <a:prstGeom prst="straightConnector1">
            <a:avLst/>
          </a:prstGeom>
          <a:ln>
            <a:solidFill>
              <a:srgbClr val="FFBD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DEC92A30-DCBD-429A-A39F-A9462456422E}"/>
              </a:ext>
            </a:extLst>
          </p:cNvPr>
          <p:cNvCxnSpPr>
            <a:cxnSpLocks/>
            <a:stCxn id="71" idx="7"/>
          </p:cNvCxnSpPr>
          <p:nvPr/>
        </p:nvCxnSpPr>
        <p:spPr>
          <a:xfrm flipV="1">
            <a:off x="3430706" y="2726059"/>
            <a:ext cx="1035508" cy="328030"/>
          </a:xfrm>
          <a:prstGeom prst="straightConnector1">
            <a:avLst/>
          </a:prstGeom>
          <a:ln>
            <a:solidFill>
              <a:srgbClr val="FFBD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ZoneTexte 76">
            <a:extLst>
              <a:ext uri="{FF2B5EF4-FFF2-40B4-BE49-F238E27FC236}">
                <a16:creationId xmlns:a16="http://schemas.microsoft.com/office/drawing/2014/main" id="{AC43AA94-1C7D-4C88-90AD-1B363A7A33C4}"/>
              </a:ext>
            </a:extLst>
          </p:cNvPr>
          <p:cNvSpPr txBox="1"/>
          <p:nvPr/>
        </p:nvSpPr>
        <p:spPr>
          <a:xfrm>
            <a:off x="3009648" y="1506116"/>
            <a:ext cx="1806700" cy="646331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Pour fermer l’onglet « actif »</a:t>
            </a: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BF98981A-D9BF-4C09-9509-FD5AF758BA2A}"/>
              </a:ext>
            </a:extLst>
          </p:cNvPr>
          <p:cNvSpPr txBox="1"/>
          <p:nvPr/>
        </p:nvSpPr>
        <p:spPr>
          <a:xfrm>
            <a:off x="4505111" y="2413080"/>
            <a:ext cx="1806700" cy="369332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D29A6E7A-89D2-4CF0-9200-E1D8F28638E1}"/>
              </a:ext>
            </a:extLst>
          </p:cNvPr>
          <p:cNvSpPr/>
          <p:nvPr/>
        </p:nvSpPr>
        <p:spPr>
          <a:xfrm>
            <a:off x="912033" y="3346145"/>
            <a:ext cx="368301" cy="357493"/>
          </a:xfrm>
          <a:prstGeom prst="ellipse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10DBAEDD-7D56-46C2-9351-D2A21E5A3089}"/>
              </a:ext>
            </a:extLst>
          </p:cNvPr>
          <p:cNvSpPr/>
          <p:nvPr/>
        </p:nvSpPr>
        <p:spPr>
          <a:xfrm>
            <a:off x="133202" y="3390899"/>
            <a:ext cx="704997" cy="357493"/>
          </a:xfrm>
          <a:prstGeom prst="ellipse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0707E34A-C2F1-465C-9308-DEC0D51B834D}"/>
              </a:ext>
            </a:extLst>
          </p:cNvPr>
          <p:cNvCxnSpPr>
            <a:cxnSpLocks/>
            <a:stCxn id="81" idx="7"/>
          </p:cNvCxnSpPr>
          <p:nvPr/>
        </p:nvCxnSpPr>
        <p:spPr>
          <a:xfrm flipV="1">
            <a:off x="1226398" y="2855343"/>
            <a:ext cx="291498" cy="543156"/>
          </a:xfrm>
          <a:prstGeom prst="straightConnector1">
            <a:avLst/>
          </a:prstGeom>
          <a:ln>
            <a:solidFill>
              <a:srgbClr val="FFBD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7EE6560E-F561-4613-8894-A13E6D44F81F}"/>
              </a:ext>
            </a:extLst>
          </p:cNvPr>
          <p:cNvCxnSpPr>
            <a:cxnSpLocks/>
            <a:stCxn id="82" idx="0"/>
          </p:cNvCxnSpPr>
          <p:nvPr/>
        </p:nvCxnSpPr>
        <p:spPr>
          <a:xfrm flipV="1">
            <a:off x="485701" y="2218119"/>
            <a:ext cx="33406" cy="1172780"/>
          </a:xfrm>
          <a:prstGeom prst="straightConnector1">
            <a:avLst/>
          </a:prstGeom>
          <a:ln>
            <a:solidFill>
              <a:srgbClr val="FFBD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ZoneTexte 89">
            <a:extLst>
              <a:ext uri="{FF2B5EF4-FFF2-40B4-BE49-F238E27FC236}">
                <a16:creationId xmlns:a16="http://schemas.microsoft.com/office/drawing/2014/main" id="{6D386208-F0BB-4B35-974F-59BEC2268E55}"/>
              </a:ext>
            </a:extLst>
          </p:cNvPr>
          <p:cNvSpPr txBox="1"/>
          <p:nvPr/>
        </p:nvSpPr>
        <p:spPr>
          <a:xfrm>
            <a:off x="1072182" y="2234238"/>
            <a:ext cx="1992437" cy="646331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r>
              <a:rPr lang="fr-FR"/>
              <a:t>Pour « rafraîchir » la page</a:t>
            </a:r>
            <a:endParaRPr lang="fr-FR" dirty="0"/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4FF9B9AA-0E42-48C7-B09B-49016F2CBAC3}"/>
              </a:ext>
            </a:extLst>
          </p:cNvPr>
          <p:cNvSpPr txBox="1"/>
          <p:nvPr/>
        </p:nvSpPr>
        <p:spPr>
          <a:xfrm>
            <a:off x="159132" y="1571788"/>
            <a:ext cx="2377565" cy="646331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r>
              <a:rPr lang="fr-FR"/>
              <a:t>Pour revenir à la page précédente/suivante</a:t>
            </a:r>
            <a:endParaRPr lang="fr-FR" dirty="0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C09C7F05-7F2A-4130-A7A0-09F04FBA2A3F}"/>
              </a:ext>
            </a:extLst>
          </p:cNvPr>
          <p:cNvSpPr/>
          <p:nvPr/>
        </p:nvSpPr>
        <p:spPr>
          <a:xfrm>
            <a:off x="1504634" y="3372417"/>
            <a:ext cx="3697730" cy="419195"/>
          </a:xfrm>
          <a:prstGeom prst="ellipse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4943DA02-5A5C-4610-9498-C9923B0522E4}"/>
              </a:ext>
            </a:extLst>
          </p:cNvPr>
          <p:cNvCxnSpPr>
            <a:cxnSpLocks/>
            <a:stCxn id="93" idx="5"/>
          </p:cNvCxnSpPr>
          <p:nvPr/>
        </p:nvCxnSpPr>
        <p:spPr>
          <a:xfrm>
            <a:off x="4660844" y="3730222"/>
            <a:ext cx="819194" cy="590173"/>
          </a:xfrm>
          <a:prstGeom prst="straightConnector1">
            <a:avLst/>
          </a:prstGeom>
          <a:ln>
            <a:solidFill>
              <a:srgbClr val="FFBD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ZoneTexte 96">
            <a:extLst>
              <a:ext uri="{FF2B5EF4-FFF2-40B4-BE49-F238E27FC236}">
                <a16:creationId xmlns:a16="http://schemas.microsoft.com/office/drawing/2014/main" id="{A76D738D-7B7E-47BE-A65B-C8BDAD1346AA}"/>
              </a:ext>
            </a:extLst>
          </p:cNvPr>
          <p:cNvSpPr txBox="1"/>
          <p:nvPr/>
        </p:nvSpPr>
        <p:spPr>
          <a:xfrm>
            <a:off x="5070441" y="4318208"/>
            <a:ext cx="1632350" cy="369332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16155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610375-4C71-4959-A2B5-E5A46C3F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/>
              <a:t>La</a:t>
            </a:r>
            <a:r>
              <a:rPr lang="fr-FR" sz="4000" b="1" dirty="0">
                <a:solidFill>
                  <a:srgbClr val="00B0F0"/>
                </a:solidFill>
              </a:rPr>
              <a:t> </a:t>
            </a:r>
            <a:r>
              <a:rPr lang="fr-FR" sz="4000" b="1" dirty="0">
                <a:solidFill>
                  <a:srgbClr val="FFC000"/>
                </a:solidFill>
              </a:rPr>
              <a:t>fenêtre de Navigation</a:t>
            </a:r>
            <a:endParaRPr lang="fr-FR" sz="4000" dirty="0">
              <a:solidFill>
                <a:srgbClr val="FFC000"/>
              </a:solidFill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199" y="1051660"/>
            <a:ext cx="10515600" cy="0"/>
          </a:xfrm>
          <a:prstGeom prst="line">
            <a:avLst/>
          </a:prstGeom>
          <a:ln w="76200">
            <a:solidFill>
              <a:srgbClr val="FFBD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EECEA037-B353-4A72-AC95-EF98EC9DAEFA}"/>
              </a:ext>
            </a:extLst>
          </p:cNvPr>
          <p:cNvSpPr txBox="1"/>
          <p:nvPr/>
        </p:nvSpPr>
        <p:spPr>
          <a:xfrm rot="20306850">
            <a:off x="183198" y="560544"/>
            <a:ext cx="1600200" cy="369332"/>
          </a:xfrm>
          <a:prstGeom prst="rect">
            <a:avLst/>
          </a:prstGeom>
          <a:noFill/>
          <a:ln w="38100">
            <a:solidFill>
              <a:srgbClr val="FFBD59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💡 Bon à savoir </a:t>
            </a: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ECB67F1A-F7AE-4B28-99EE-78E294CF5DB8}"/>
              </a:ext>
            </a:extLst>
          </p:cNvPr>
          <p:cNvGrpSpPr/>
          <p:nvPr/>
        </p:nvGrpSpPr>
        <p:grpSpPr>
          <a:xfrm>
            <a:off x="0" y="2127336"/>
            <a:ext cx="12013454" cy="3220758"/>
            <a:chOff x="12700" y="2856249"/>
            <a:chExt cx="12013454" cy="3220758"/>
          </a:xfrm>
        </p:grpSpPr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C693D89A-97DF-40F0-9DFA-F72C604D5E12}"/>
                </a:ext>
              </a:extLst>
            </p:cNvPr>
            <p:cNvGrpSpPr/>
            <p:nvPr/>
          </p:nvGrpSpPr>
          <p:grpSpPr>
            <a:xfrm>
              <a:off x="184002" y="3743258"/>
              <a:ext cx="11775956" cy="1639123"/>
              <a:chOff x="0" y="3208860"/>
              <a:chExt cx="12020310" cy="1757420"/>
            </a:xfrm>
          </p:grpSpPr>
          <p:grpSp>
            <p:nvGrpSpPr>
              <p:cNvPr id="36" name="Groupe 35">
                <a:extLst>
                  <a:ext uri="{FF2B5EF4-FFF2-40B4-BE49-F238E27FC236}">
                    <a16:creationId xmlns:a16="http://schemas.microsoft.com/office/drawing/2014/main" id="{936231FC-3C94-4D9B-8D27-D862994CE48F}"/>
                  </a:ext>
                </a:extLst>
              </p:cNvPr>
              <p:cNvGrpSpPr/>
              <p:nvPr/>
            </p:nvGrpSpPr>
            <p:grpSpPr>
              <a:xfrm>
                <a:off x="0" y="3208860"/>
                <a:ext cx="12020310" cy="1757420"/>
                <a:chOff x="0" y="3208860"/>
                <a:chExt cx="12020310" cy="1757420"/>
              </a:xfrm>
            </p:grpSpPr>
            <p:pic>
              <p:nvPicPr>
                <p:cNvPr id="32" name="Image 31">
                  <a:extLst>
                    <a:ext uri="{FF2B5EF4-FFF2-40B4-BE49-F238E27FC236}">
                      <a16:creationId xmlns:a16="http://schemas.microsoft.com/office/drawing/2014/main" id="{249B3041-BECF-48A6-A32F-7828B4E2B8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77281" b="4005"/>
                <a:stretch/>
              </p:blipFill>
              <p:spPr>
                <a:xfrm>
                  <a:off x="6500121" y="3208860"/>
                  <a:ext cx="5520189" cy="1139258"/>
                </a:xfrm>
                <a:prstGeom prst="rect">
                  <a:avLst/>
                </a:prstGeom>
                <a:ln>
                  <a:noFill/>
                </a:ln>
              </p:spPr>
            </p:pic>
            <p:grpSp>
              <p:nvGrpSpPr>
                <p:cNvPr id="35" name="Groupe 34">
                  <a:extLst>
                    <a:ext uri="{FF2B5EF4-FFF2-40B4-BE49-F238E27FC236}">
                      <a16:creationId xmlns:a16="http://schemas.microsoft.com/office/drawing/2014/main" id="{8FA905F2-C1E1-4612-8EE2-39166B450E73}"/>
                    </a:ext>
                  </a:extLst>
                </p:cNvPr>
                <p:cNvGrpSpPr/>
                <p:nvPr/>
              </p:nvGrpSpPr>
              <p:grpSpPr>
                <a:xfrm>
                  <a:off x="0" y="3220861"/>
                  <a:ext cx="10624275" cy="1745419"/>
                  <a:chOff x="0" y="3220861"/>
                  <a:chExt cx="10624275" cy="1745419"/>
                </a:xfrm>
              </p:grpSpPr>
              <p:pic>
                <p:nvPicPr>
                  <p:cNvPr id="31" name="Image 30">
                    <a:extLst>
                      <a:ext uri="{FF2B5EF4-FFF2-40B4-BE49-F238E27FC236}">
                        <a16:creationId xmlns:a16="http://schemas.microsoft.com/office/drawing/2014/main" id="{D39673C2-7AD5-4D1C-B12B-2BD0287E504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t="1" r="64896" b="-6231"/>
                  <a:stretch/>
                </p:blipFill>
                <p:spPr>
                  <a:xfrm>
                    <a:off x="0" y="3220861"/>
                    <a:ext cx="8248307" cy="1219194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BB8AD938-F939-4591-97EE-C637BFDCB0CC}"/>
                      </a:ext>
                    </a:extLst>
                  </p:cNvPr>
                  <p:cNvSpPr/>
                  <p:nvPr/>
                </p:nvSpPr>
                <p:spPr>
                  <a:xfrm>
                    <a:off x="4038600" y="4360818"/>
                    <a:ext cx="6585675" cy="60546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</p:grpSp>
          <p:pic>
            <p:nvPicPr>
              <p:cNvPr id="33" name="Image 32">
                <a:extLst>
                  <a:ext uri="{FF2B5EF4-FFF2-40B4-BE49-F238E27FC236}">
                    <a16:creationId xmlns:a16="http://schemas.microsoft.com/office/drawing/2014/main" id="{936C33F3-B468-45B6-99CC-4D7865E9D0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2926" r="14895" b="4005"/>
              <a:stretch/>
            </p:blipFill>
            <p:spPr>
              <a:xfrm>
                <a:off x="4124153" y="3208860"/>
                <a:ext cx="4124154" cy="1139258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D9D503DE-C38B-4549-A123-C25153CD75C1}"/>
                </a:ext>
              </a:extLst>
            </p:cNvPr>
            <p:cNvSpPr/>
            <p:nvPr/>
          </p:nvSpPr>
          <p:spPr>
            <a:xfrm>
              <a:off x="12700" y="4432551"/>
              <a:ext cx="4654698" cy="667476"/>
            </a:xfrm>
            <a:prstGeom prst="ellipse">
              <a:avLst/>
            </a:prstGeom>
            <a:noFill/>
            <a:ln w="381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0" name="Connecteur droit avec flèche 39">
              <a:extLst>
                <a:ext uri="{FF2B5EF4-FFF2-40B4-BE49-F238E27FC236}">
                  <a16:creationId xmlns:a16="http://schemas.microsoft.com/office/drawing/2014/main" id="{753C8BB0-DC8E-4BAB-ABE9-497605D88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33500" y="5100027"/>
              <a:ext cx="431800" cy="282354"/>
            </a:xfrm>
            <a:prstGeom prst="straightConnector1">
              <a:avLst/>
            </a:prstGeom>
            <a:ln>
              <a:solidFill>
                <a:srgbClr val="FFBD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73AE8EED-4DBB-4733-A144-58E3BE271F88}"/>
                </a:ext>
              </a:extLst>
            </p:cNvPr>
            <p:cNvSpPr txBox="1"/>
            <p:nvPr/>
          </p:nvSpPr>
          <p:spPr>
            <a:xfrm>
              <a:off x="145902" y="5408795"/>
              <a:ext cx="3127273" cy="369332"/>
            </a:xfrm>
            <a:prstGeom prst="rect">
              <a:avLst/>
            </a:prstGeom>
            <a:noFill/>
            <a:ln>
              <a:solidFill>
                <a:srgbClr val="FFBD59"/>
              </a:solidFill>
            </a:ln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7BF8554B-A85F-4026-A08D-0FB01C0D971D}"/>
                </a:ext>
              </a:extLst>
            </p:cNvPr>
            <p:cNvSpPr/>
            <p:nvPr/>
          </p:nvSpPr>
          <p:spPr>
            <a:xfrm>
              <a:off x="10337799" y="3970168"/>
              <a:ext cx="1250465" cy="667476"/>
            </a:xfrm>
            <a:prstGeom prst="ellipse">
              <a:avLst/>
            </a:prstGeom>
            <a:noFill/>
            <a:ln w="381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4" name="Connecteur droit avec flèche 43">
              <a:extLst>
                <a:ext uri="{FF2B5EF4-FFF2-40B4-BE49-F238E27FC236}">
                  <a16:creationId xmlns:a16="http://schemas.microsoft.com/office/drawing/2014/main" id="{6D308DAB-264E-4433-8709-AD78F8F75BD3}"/>
                </a:ext>
              </a:extLst>
            </p:cNvPr>
            <p:cNvCxnSpPr>
              <a:cxnSpLocks/>
              <a:endCxn id="45" idx="0"/>
            </p:cNvCxnSpPr>
            <p:nvPr/>
          </p:nvCxnSpPr>
          <p:spPr>
            <a:xfrm flipH="1">
              <a:off x="10588086" y="4649151"/>
              <a:ext cx="132936" cy="308768"/>
            </a:xfrm>
            <a:prstGeom prst="straightConnector1">
              <a:avLst/>
            </a:prstGeom>
            <a:ln>
              <a:solidFill>
                <a:srgbClr val="FFBD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53B87AC7-2CC9-4AB4-BB16-A68A2C2A06D5}"/>
                </a:ext>
              </a:extLst>
            </p:cNvPr>
            <p:cNvSpPr txBox="1"/>
            <p:nvPr/>
          </p:nvSpPr>
          <p:spPr>
            <a:xfrm>
              <a:off x="9962853" y="4957919"/>
              <a:ext cx="1250465" cy="369332"/>
            </a:xfrm>
            <a:prstGeom prst="rect">
              <a:avLst/>
            </a:prstGeom>
            <a:noFill/>
            <a:ln>
              <a:solidFill>
                <a:srgbClr val="FFBD59"/>
              </a:solidFill>
            </a:ln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D85EAE54-5101-4EFA-AE46-4895AD39664C}"/>
                </a:ext>
              </a:extLst>
            </p:cNvPr>
            <p:cNvSpPr/>
            <p:nvPr/>
          </p:nvSpPr>
          <p:spPr>
            <a:xfrm>
              <a:off x="11608361" y="4144267"/>
              <a:ext cx="368301" cy="357493"/>
            </a:xfrm>
            <a:prstGeom prst="ellipse">
              <a:avLst/>
            </a:prstGeom>
            <a:noFill/>
            <a:ln w="381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2" name="Connecteur droit avec flèche 51">
              <a:extLst>
                <a:ext uri="{FF2B5EF4-FFF2-40B4-BE49-F238E27FC236}">
                  <a16:creationId xmlns:a16="http://schemas.microsoft.com/office/drawing/2014/main" id="{D9E2EAD9-1796-4A22-8490-70DAEF8D15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90992" y="4501760"/>
              <a:ext cx="276953" cy="1203571"/>
            </a:xfrm>
            <a:prstGeom prst="straightConnector1">
              <a:avLst/>
            </a:prstGeom>
            <a:ln>
              <a:solidFill>
                <a:srgbClr val="FFBD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C860B115-9103-486A-8C2A-1C42E4FAAF99}"/>
                </a:ext>
              </a:extLst>
            </p:cNvPr>
            <p:cNvSpPr txBox="1"/>
            <p:nvPr/>
          </p:nvSpPr>
          <p:spPr>
            <a:xfrm>
              <a:off x="10291210" y="5707675"/>
              <a:ext cx="1685452" cy="369332"/>
            </a:xfrm>
            <a:prstGeom prst="rect">
              <a:avLst/>
            </a:prstGeom>
            <a:noFill/>
            <a:ln>
              <a:solidFill>
                <a:srgbClr val="FFBD59"/>
              </a:solidFill>
            </a:ln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49AECF61-4CE6-45B3-AE22-44E64C7F3B18}"/>
                </a:ext>
              </a:extLst>
            </p:cNvPr>
            <p:cNvSpPr/>
            <p:nvPr/>
          </p:nvSpPr>
          <p:spPr>
            <a:xfrm>
              <a:off x="9842202" y="4144267"/>
              <a:ext cx="368301" cy="357493"/>
            </a:xfrm>
            <a:prstGeom prst="ellipse">
              <a:avLst/>
            </a:prstGeom>
            <a:noFill/>
            <a:ln w="381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8" name="Connecteur droit avec flèche 57">
              <a:extLst>
                <a:ext uri="{FF2B5EF4-FFF2-40B4-BE49-F238E27FC236}">
                  <a16:creationId xmlns:a16="http://schemas.microsoft.com/office/drawing/2014/main" id="{0E8D4BE4-A512-4358-810A-8D0F764C2E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6352" y="3417964"/>
              <a:ext cx="264858" cy="610166"/>
            </a:xfrm>
            <a:prstGeom prst="straightConnector1">
              <a:avLst/>
            </a:prstGeom>
            <a:ln w="12700">
              <a:solidFill>
                <a:srgbClr val="FFBD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37264AF4-DF9C-4546-A7F3-2703E6F7C699}"/>
                </a:ext>
              </a:extLst>
            </p:cNvPr>
            <p:cNvSpPr txBox="1"/>
            <p:nvPr/>
          </p:nvSpPr>
          <p:spPr>
            <a:xfrm>
              <a:off x="9282954" y="3036028"/>
              <a:ext cx="2743200" cy="369332"/>
            </a:xfrm>
            <a:prstGeom prst="rect">
              <a:avLst/>
            </a:prstGeom>
            <a:noFill/>
            <a:ln>
              <a:solidFill>
                <a:srgbClr val="FFBD59"/>
              </a:solidFill>
            </a:ln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986A6F54-CD2C-4596-A662-6DAA4CA62D4F}"/>
                </a:ext>
              </a:extLst>
            </p:cNvPr>
            <p:cNvSpPr/>
            <p:nvPr/>
          </p:nvSpPr>
          <p:spPr>
            <a:xfrm>
              <a:off x="9473900" y="4131663"/>
              <a:ext cx="368301" cy="357493"/>
            </a:xfrm>
            <a:prstGeom prst="ellipse">
              <a:avLst/>
            </a:prstGeom>
            <a:noFill/>
            <a:ln w="381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3" name="Connecteur droit avec flèche 62">
              <a:extLst>
                <a:ext uri="{FF2B5EF4-FFF2-40B4-BE49-F238E27FC236}">
                  <a16:creationId xmlns:a16="http://schemas.microsoft.com/office/drawing/2014/main" id="{44D6F8E3-21AE-49D1-A79E-553E8228D02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81641" y="3238838"/>
              <a:ext cx="1145830" cy="797744"/>
            </a:xfrm>
            <a:prstGeom prst="straightConnector1">
              <a:avLst/>
            </a:prstGeom>
            <a:ln>
              <a:solidFill>
                <a:srgbClr val="FFBD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0623A0D2-6E87-409F-B52E-1C4BD17763C1}"/>
                </a:ext>
              </a:extLst>
            </p:cNvPr>
            <p:cNvSpPr txBox="1"/>
            <p:nvPr/>
          </p:nvSpPr>
          <p:spPr>
            <a:xfrm>
              <a:off x="7234557" y="2856249"/>
              <a:ext cx="1806700" cy="369332"/>
            </a:xfrm>
            <a:prstGeom prst="rect">
              <a:avLst/>
            </a:prstGeom>
            <a:noFill/>
            <a:ln>
              <a:solidFill>
                <a:srgbClr val="FFBD59"/>
              </a:solidFill>
            </a:ln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</p:grpSp>
      <p:sp>
        <p:nvSpPr>
          <p:cNvPr id="71" name="Ellipse 70">
            <a:extLst>
              <a:ext uri="{FF2B5EF4-FFF2-40B4-BE49-F238E27FC236}">
                <a16:creationId xmlns:a16="http://schemas.microsoft.com/office/drawing/2014/main" id="{8FAD6038-B860-4DC9-9154-FC9D9AA76FC9}"/>
              </a:ext>
            </a:extLst>
          </p:cNvPr>
          <p:cNvSpPr/>
          <p:nvPr/>
        </p:nvSpPr>
        <p:spPr>
          <a:xfrm>
            <a:off x="3116341" y="3001735"/>
            <a:ext cx="368301" cy="357493"/>
          </a:xfrm>
          <a:prstGeom prst="ellipse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483FBDC6-CE1F-42ED-88DC-C215B0AEB89D}"/>
              </a:ext>
            </a:extLst>
          </p:cNvPr>
          <p:cNvSpPr/>
          <p:nvPr/>
        </p:nvSpPr>
        <p:spPr>
          <a:xfrm>
            <a:off x="2677229" y="2995194"/>
            <a:ext cx="368301" cy="357493"/>
          </a:xfrm>
          <a:prstGeom prst="ellipse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0DE2580A-0DB6-4301-8EA6-25EB2621A547}"/>
              </a:ext>
            </a:extLst>
          </p:cNvPr>
          <p:cNvCxnSpPr>
            <a:cxnSpLocks/>
            <a:stCxn id="72" idx="7"/>
            <a:endCxn id="77" idx="2"/>
          </p:cNvCxnSpPr>
          <p:nvPr/>
        </p:nvCxnSpPr>
        <p:spPr>
          <a:xfrm flipV="1">
            <a:off x="2991594" y="2152447"/>
            <a:ext cx="921404" cy="895101"/>
          </a:xfrm>
          <a:prstGeom prst="straightConnector1">
            <a:avLst/>
          </a:prstGeom>
          <a:ln>
            <a:solidFill>
              <a:srgbClr val="FFBD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DEC92A30-DCBD-429A-A39F-A9462456422E}"/>
              </a:ext>
            </a:extLst>
          </p:cNvPr>
          <p:cNvCxnSpPr>
            <a:cxnSpLocks/>
            <a:stCxn id="71" idx="7"/>
          </p:cNvCxnSpPr>
          <p:nvPr/>
        </p:nvCxnSpPr>
        <p:spPr>
          <a:xfrm flipV="1">
            <a:off x="3430706" y="2726059"/>
            <a:ext cx="1035508" cy="328030"/>
          </a:xfrm>
          <a:prstGeom prst="straightConnector1">
            <a:avLst/>
          </a:prstGeom>
          <a:ln>
            <a:solidFill>
              <a:srgbClr val="FFBD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ZoneTexte 76">
            <a:extLst>
              <a:ext uri="{FF2B5EF4-FFF2-40B4-BE49-F238E27FC236}">
                <a16:creationId xmlns:a16="http://schemas.microsoft.com/office/drawing/2014/main" id="{AC43AA94-1C7D-4C88-90AD-1B363A7A33C4}"/>
              </a:ext>
            </a:extLst>
          </p:cNvPr>
          <p:cNvSpPr txBox="1"/>
          <p:nvPr/>
        </p:nvSpPr>
        <p:spPr>
          <a:xfrm>
            <a:off x="3009648" y="1506116"/>
            <a:ext cx="1806700" cy="646331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Pour fermer l’onglet « actif »</a:t>
            </a: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BF98981A-D9BF-4C09-9509-FD5AF758BA2A}"/>
              </a:ext>
            </a:extLst>
          </p:cNvPr>
          <p:cNvSpPr txBox="1"/>
          <p:nvPr/>
        </p:nvSpPr>
        <p:spPr>
          <a:xfrm>
            <a:off x="4505111" y="2413080"/>
            <a:ext cx="1806700" cy="646331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Pour ouvrir un nouvel onglet</a:t>
            </a: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D29A6E7A-89D2-4CF0-9200-E1D8F28638E1}"/>
              </a:ext>
            </a:extLst>
          </p:cNvPr>
          <p:cNvSpPr/>
          <p:nvPr/>
        </p:nvSpPr>
        <p:spPr>
          <a:xfrm>
            <a:off x="912033" y="3346145"/>
            <a:ext cx="368301" cy="357493"/>
          </a:xfrm>
          <a:prstGeom prst="ellipse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10DBAEDD-7D56-46C2-9351-D2A21E5A3089}"/>
              </a:ext>
            </a:extLst>
          </p:cNvPr>
          <p:cNvSpPr/>
          <p:nvPr/>
        </p:nvSpPr>
        <p:spPr>
          <a:xfrm>
            <a:off x="133202" y="3390899"/>
            <a:ext cx="704997" cy="357493"/>
          </a:xfrm>
          <a:prstGeom prst="ellipse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0707E34A-C2F1-465C-9308-DEC0D51B834D}"/>
              </a:ext>
            </a:extLst>
          </p:cNvPr>
          <p:cNvCxnSpPr>
            <a:cxnSpLocks/>
            <a:stCxn id="81" idx="7"/>
          </p:cNvCxnSpPr>
          <p:nvPr/>
        </p:nvCxnSpPr>
        <p:spPr>
          <a:xfrm flipV="1">
            <a:off x="1226398" y="2855343"/>
            <a:ext cx="291498" cy="543156"/>
          </a:xfrm>
          <a:prstGeom prst="straightConnector1">
            <a:avLst/>
          </a:prstGeom>
          <a:ln>
            <a:solidFill>
              <a:srgbClr val="FFBD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7EE6560E-F561-4613-8894-A13E6D44F81F}"/>
              </a:ext>
            </a:extLst>
          </p:cNvPr>
          <p:cNvCxnSpPr>
            <a:cxnSpLocks/>
            <a:stCxn id="82" idx="0"/>
          </p:cNvCxnSpPr>
          <p:nvPr/>
        </p:nvCxnSpPr>
        <p:spPr>
          <a:xfrm flipV="1">
            <a:off x="485701" y="2218119"/>
            <a:ext cx="33406" cy="1172780"/>
          </a:xfrm>
          <a:prstGeom prst="straightConnector1">
            <a:avLst/>
          </a:prstGeom>
          <a:ln>
            <a:solidFill>
              <a:srgbClr val="FFBD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ZoneTexte 89">
            <a:extLst>
              <a:ext uri="{FF2B5EF4-FFF2-40B4-BE49-F238E27FC236}">
                <a16:creationId xmlns:a16="http://schemas.microsoft.com/office/drawing/2014/main" id="{6D386208-F0BB-4B35-974F-59BEC2268E55}"/>
              </a:ext>
            </a:extLst>
          </p:cNvPr>
          <p:cNvSpPr txBox="1"/>
          <p:nvPr/>
        </p:nvSpPr>
        <p:spPr>
          <a:xfrm>
            <a:off x="1072182" y="2234238"/>
            <a:ext cx="1992437" cy="646331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r>
              <a:rPr lang="fr-FR"/>
              <a:t>Pour « rafraîchir » la page</a:t>
            </a:r>
            <a:endParaRPr lang="fr-FR" dirty="0"/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4FF9B9AA-0E42-48C7-B09B-49016F2CBAC3}"/>
              </a:ext>
            </a:extLst>
          </p:cNvPr>
          <p:cNvSpPr txBox="1"/>
          <p:nvPr/>
        </p:nvSpPr>
        <p:spPr>
          <a:xfrm>
            <a:off x="159132" y="1571788"/>
            <a:ext cx="2377565" cy="646331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r>
              <a:rPr lang="fr-FR"/>
              <a:t>Pour revenir à la page précédente/suivante</a:t>
            </a:r>
            <a:endParaRPr lang="fr-FR" dirty="0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C09C7F05-7F2A-4130-A7A0-09F04FBA2A3F}"/>
              </a:ext>
            </a:extLst>
          </p:cNvPr>
          <p:cNvSpPr/>
          <p:nvPr/>
        </p:nvSpPr>
        <p:spPr>
          <a:xfrm>
            <a:off x="1504634" y="3372417"/>
            <a:ext cx="3697730" cy="419195"/>
          </a:xfrm>
          <a:prstGeom prst="ellipse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4943DA02-5A5C-4610-9498-C9923B0522E4}"/>
              </a:ext>
            </a:extLst>
          </p:cNvPr>
          <p:cNvCxnSpPr>
            <a:cxnSpLocks/>
            <a:stCxn id="93" idx="5"/>
          </p:cNvCxnSpPr>
          <p:nvPr/>
        </p:nvCxnSpPr>
        <p:spPr>
          <a:xfrm>
            <a:off x="4660844" y="3730222"/>
            <a:ext cx="819194" cy="590173"/>
          </a:xfrm>
          <a:prstGeom prst="straightConnector1">
            <a:avLst/>
          </a:prstGeom>
          <a:ln>
            <a:solidFill>
              <a:srgbClr val="FFBD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ZoneTexte 96">
            <a:extLst>
              <a:ext uri="{FF2B5EF4-FFF2-40B4-BE49-F238E27FC236}">
                <a16:creationId xmlns:a16="http://schemas.microsoft.com/office/drawing/2014/main" id="{A76D738D-7B7E-47BE-A65B-C8BDAD1346AA}"/>
              </a:ext>
            </a:extLst>
          </p:cNvPr>
          <p:cNvSpPr txBox="1"/>
          <p:nvPr/>
        </p:nvSpPr>
        <p:spPr>
          <a:xfrm>
            <a:off x="5070441" y="4318208"/>
            <a:ext cx="1632350" cy="369332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EC71E30F-1B62-4E0A-876C-E792D0BEA9E5}"/>
              </a:ext>
            </a:extLst>
          </p:cNvPr>
          <p:cNvSpPr txBox="1"/>
          <p:nvPr/>
        </p:nvSpPr>
        <p:spPr>
          <a:xfrm>
            <a:off x="5056096" y="1146820"/>
            <a:ext cx="5269003" cy="923330"/>
          </a:xfrm>
          <a:prstGeom prst="rect">
            <a:avLst/>
          </a:prstGeom>
          <a:noFill/>
          <a:ln w="38100"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💡 Les onglets sont comme des portes que l’on ouvre et ferme : ils permettent d’entrer dans plusieurs pages de sites internet en même temps.</a:t>
            </a:r>
          </a:p>
        </p:txBody>
      </p:sp>
    </p:spTree>
    <p:extLst>
      <p:ext uri="{BB962C8B-B14F-4D97-AF65-F5344CB8AC3E}">
        <p14:creationId xmlns:p14="http://schemas.microsoft.com/office/powerpoint/2010/main" val="26067082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610375-4C71-4959-A2B5-E5A46C3F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/>
              <a:t>La</a:t>
            </a:r>
            <a:r>
              <a:rPr lang="fr-FR" sz="4000" b="1" dirty="0">
                <a:solidFill>
                  <a:srgbClr val="00B0F0"/>
                </a:solidFill>
              </a:rPr>
              <a:t> </a:t>
            </a:r>
            <a:r>
              <a:rPr lang="fr-FR" sz="4000" b="1" dirty="0">
                <a:solidFill>
                  <a:srgbClr val="FFC000"/>
                </a:solidFill>
              </a:rPr>
              <a:t>fenêtre de Navigation</a:t>
            </a:r>
            <a:endParaRPr lang="fr-FR" sz="4000" dirty="0">
              <a:solidFill>
                <a:srgbClr val="FFC000"/>
              </a:solidFill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199" y="1051660"/>
            <a:ext cx="10515600" cy="0"/>
          </a:xfrm>
          <a:prstGeom prst="line">
            <a:avLst/>
          </a:prstGeom>
          <a:ln w="76200">
            <a:solidFill>
              <a:srgbClr val="FFBD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EECEA037-B353-4A72-AC95-EF98EC9DAEFA}"/>
              </a:ext>
            </a:extLst>
          </p:cNvPr>
          <p:cNvSpPr txBox="1"/>
          <p:nvPr/>
        </p:nvSpPr>
        <p:spPr>
          <a:xfrm rot="20306850">
            <a:off x="183198" y="560544"/>
            <a:ext cx="1600200" cy="369332"/>
          </a:xfrm>
          <a:prstGeom prst="rect">
            <a:avLst/>
          </a:prstGeom>
          <a:noFill/>
          <a:ln w="38100">
            <a:solidFill>
              <a:srgbClr val="FFBD59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💡 Bon à savoir </a:t>
            </a: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ECB67F1A-F7AE-4B28-99EE-78E294CF5DB8}"/>
              </a:ext>
            </a:extLst>
          </p:cNvPr>
          <p:cNvGrpSpPr/>
          <p:nvPr/>
        </p:nvGrpSpPr>
        <p:grpSpPr>
          <a:xfrm>
            <a:off x="0" y="1857671"/>
            <a:ext cx="11973539" cy="3490423"/>
            <a:chOff x="12700" y="2586584"/>
            <a:chExt cx="11973539" cy="3490423"/>
          </a:xfrm>
        </p:grpSpPr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C693D89A-97DF-40F0-9DFA-F72C604D5E12}"/>
                </a:ext>
              </a:extLst>
            </p:cNvPr>
            <p:cNvGrpSpPr/>
            <p:nvPr/>
          </p:nvGrpSpPr>
          <p:grpSpPr>
            <a:xfrm>
              <a:off x="184002" y="3743258"/>
              <a:ext cx="11775956" cy="1639123"/>
              <a:chOff x="0" y="3208860"/>
              <a:chExt cx="12020310" cy="1757420"/>
            </a:xfrm>
          </p:grpSpPr>
          <p:grpSp>
            <p:nvGrpSpPr>
              <p:cNvPr id="36" name="Groupe 35">
                <a:extLst>
                  <a:ext uri="{FF2B5EF4-FFF2-40B4-BE49-F238E27FC236}">
                    <a16:creationId xmlns:a16="http://schemas.microsoft.com/office/drawing/2014/main" id="{936231FC-3C94-4D9B-8D27-D862994CE48F}"/>
                  </a:ext>
                </a:extLst>
              </p:cNvPr>
              <p:cNvGrpSpPr/>
              <p:nvPr/>
            </p:nvGrpSpPr>
            <p:grpSpPr>
              <a:xfrm>
                <a:off x="0" y="3208860"/>
                <a:ext cx="12020310" cy="1757420"/>
                <a:chOff x="0" y="3208860"/>
                <a:chExt cx="12020310" cy="1757420"/>
              </a:xfrm>
            </p:grpSpPr>
            <p:pic>
              <p:nvPicPr>
                <p:cNvPr id="32" name="Image 31">
                  <a:extLst>
                    <a:ext uri="{FF2B5EF4-FFF2-40B4-BE49-F238E27FC236}">
                      <a16:creationId xmlns:a16="http://schemas.microsoft.com/office/drawing/2014/main" id="{249B3041-BECF-48A6-A32F-7828B4E2B8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77281" b="4005"/>
                <a:stretch/>
              </p:blipFill>
              <p:spPr>
                <a:xfrm>
                  <a:off x="6500121" y="3208860"/>
                  <a:ext cx="5520189" cy="1139258"/>
                </a:xfrm>
                <a:prstGeom prst="rect">
                  <a:avLst/>
                </a:prstGeom>
                <a:ln>
                  <a:noFill/>
                </a:ln>
              </p:spPr>
            </p:pic>
            <p:grpSp>
              <p:nvGrpSpPr>
                <p:cNvPr id="35" name="Groupe 34">
                  <a:extLst>
                    <a:ext uri="{FF2B5EF4-FFF2-40B4-BE49-F238E27FC236}">
                      <a16:creationId xmlns:a16="http://schemas.microsoft.com/office/drawing/2014/main" id="{8FA905F2-C1E1-4612-8EE2-39166B450E73}"/>
                    </a:ext>
                  </a:extLst>
                </p:cNvPr>
                <p:cNvGrpSpPr/>
                <p:nvPr/>
              </p:nvGrpSpPr>
              <p:grpSpPr>
                <a:xfrm>
                  <a:off x="0" y="3220861"/>
                  <a:ext cx="10624275" cy="1745419"/>
                  <a:chOff x="0" y="3220861"/>
                  <a:chExt cx="10624275" cy="1745419"/>
                </a:xfrm>
              </p:grpSpPr>
              <p:pic>
                <p:nvPicPr>
                  <p:cNvPr id="31" name="Image 30">
                    <a:extLst>
                      <a:ext uri="{FF2B5EF4-FFF2-40B4-BE49-F238E27FC236}">
                        <a16:creationId xmlns:a16="http://schemas.microsoft.com/office/drawing/2014/main" id="{D39673C2-7AD5-4D1C-B12B-2BD0287E504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t="1" r="64896" b="-6231"/>
                  <a:stretch/>
                </p:blipFill>
                <p:spPr>
                  <a:xfrm>
                    <a:off x="0" y="3220861"/>
                    <a:ext cx="8248307" cy="1219194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BB8AD938-F939-4591-97EE-C637BFDCB0CC}"/>
                      </a:ext>
                    </a:extLst>
                  </p:cNvPr>
                  <p:cNvSpPr/>
                  <p:nvPr/>
                </p:nvSpPr>
                <p:spPr>
                  <a:xfrm>
                    <a:off x="4038600" y="4360818"/>
                    <a:ext cx="6585675" cy="60546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</p:grpSp>
          <p:pic>
            <p:nvPicPr>
              <p:cNvPr id="33" name="Image 32">
                <a:extLst>
                  <a:ext uri="{FF2B5EF4-FFF2-40B4-BE49-F238E27FC236}">
                    <a16:creationId xmlns:a16="http://schemas.microsoft.com/office/drawing/2014/main" id="{936C33F3-B468-45B6-99CC-4D7865E9D0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2926" r="14895" b="4005"/>
              <a:stretch/>
            </p:blipFill>
            <p:spPr>
              <a:xfrm>
                <a:off x="4124153" y="3208860"/>
                <a:ext cx="4124154" cy="1139258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D9D503DE-C38B-4549-A123-C25153CD75C1}"/>
                </a:ext>
              </a:extLst>
            </p:cNvPr>
            <p:cNvSpPr/>
            <p:nvPr/>
          </p:nvSpPr>
          <p:spPr>
            <a:xfrm>
              <a:off x="12700" y="4432551"/>
              <a:ext cx="4654698" cy="667476"/>
            </a:xfrm>
            <a:prstGeom prst="ellipse">
              <a:avLst/>
            </a:prstGeom>
            <a:noFill/>
            <a:ln w="381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0" name="Connecteur droit avec flèche 39">
              <a:extLst>
                <a:ext uri="{FF2B5EF4-FFF2-40B4-BE49-F238E27FC236}">
                  <a16:creationId xmlns:a16="http://schemas.microsoft.com/office/drawing/2014/main" id="{753C8BB0-DC8E-4BAB-ABE9-497605D88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33500" y="5100027"/>
              <a:ext cx="431800" cy="282354"/>
            </a:xfrm>
            <a:prstGeom prst="straightConnector1">
              <a:avLst/>
            </a:prstGeom>
            <a:ln>
              <a:solidFill>
                <a:srgbClr val="FFBD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73AE8EED-4DBB-4733-A144-58E3BE271F88}"/>
                </a:ext>
              </a:extLst>
            </p:cNvPr>
            <p:cNvSpPr txBox="1"/>
            <p:nvPr/>
          </p:nvSpPr>
          <p:spPr>
            <a:xfrm>
              <a:off x="145902" y="5408795"/>
              <a:ext cx="3127273" cy="369332"/>
            </a:xfrm>
            <a:prstGeom prst="rect">
              <a:avLst/>
            </a:prstGeom>
            <a:noFill/>
            <a:ln>
              <a:solidFill>
                <a:srgbClr val="FFBD59"/>
              </a:solidFill>
            </a:ln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7BF8554B-A85F-4026-A08D-0FB01C0D971D}"/>
                </a:ext>
              </a:extLst>
            </p:cNvPr>
            <p:cNvSpPr/>
            <p:nvPr/>
          </p:nvSpPr>
          <p:spPr>
            <a:xfrm>
              <a:off x="10337799" y="3970168"/>
              <a:ext cx="1250465" cy="667476"/>
            </a:xfrm>
            <a:prstGeom prst="ellipse">
              <a:avLst/>
            </a:prstGeom>
            <a:noFill/>
            <a:ln w="381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4" name="Connecteur droit avec flèche 43">
              <a:extLst>
                <a:ext uri="{FF2B5EF4-FFF2-40B4-BE49-F238E27FC236}">
                  <a16:creationId xmlns:a16="http://schemas.microsoft.com/office/drawing/2014/main" id="{6D308DAB-264E-4433-8709-AD78F8F75BD3}"/>
                </a:ext>
              </a:extLst>
            </p:cNvPr>
            <p:cNvCxnSpPr>
              <a:cxnSpLocks/>
              <a:endCxn id="45" idx="0"/>
            </p:cNvCxnSpPr>
            <p:nvPr/>
          </p:nvCxnSpPr>
          <p:spPr>
            <a:xfrm flipH="1">
              <a:off x="10588086" y="4649151"/>
              <a:ext cx="132936" cy="308768"/>
            </a:xfrm>
            <a:prstGeom prst="straightConnector1">
              <a:avLst/>
            </a:prstGeom>
            <a:ln>
              <a:solidFill>
                <a:srgbClr val="FFBD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53B87AC7-2CC9-4AB4-BB16-A68A2C2A06D5}"/>
                </a:ext>
              </a:extLst>
            </p:cNvPr>
            <p:cNvSpPr txBox="1"/>
            <p:nvPr/>
          </p:nvSpPr>
          <p:spPr>
            <a:xfrm>
              <a:off x="9962853" y="4957919"/>
              <a:ext cx="1250465" cy="369332"/>
            </a:xfrm>
            <a:prstGeom prst="rect">
              <a:avLst/>
            </a:prstGeom>
            <a:noFill/>
            <a:ln>
              <a:solidFill>
                <a:srgbClr val="FFBD59"/>
              </a:solidFill>
            </a:ln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D85EAE54-5101-4EFA-AE46-4895AD39664C}"/>
                </a:ext>
              </a:extLst>
            </p:cNvPr>
            <p:cNvSpPr/>
            <p:nvPr/>
          </p:nvSpPr>
          <p:spPr>
            <a:xfrm>
              <a:off x="11608361" y="4144267"/>
              <a:ext cx="368301" cy="357493"/>
            </a:xfrm>
            <a:prstGeom prst="ellipse">
              <a:avLst/>
            </a:prstGeom>
            <a:noFill/>
            <a:ln w="381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2" name="Connecteur droit avec flèche 51">
              <a:extLst>
                <a:ext uri="{FF2B5EF4-FFF2-40B4-BE49-F238E27FC236}">
                  <a16:creationId xmlns:a16="http://schemas.microsoft.com/office/drawing/2014/main" id="{D9E2EAD9-1796-4A22-8490-70DAEF8D15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90992" y="4501760"/>
              <a:ext cx="276953" cy="1203571"/>
            </a:xfrm>
            <a:prstGeom prst="straightConnector1">
              <a:avLst/>
            </a:prstGeom>
            <a:ln>
              <a:solidFill>
                <a:srgbClr val="FFBD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C860B115-9103-486A-8C2A-1C42E4FAAF99}"/>
                </a:ext>
              </a:extLst>
            </p:cNvPr>
            <p:cNvSpPr txBox="1"/>
            <p:nvPr/>
          </p:nvSpPr>
          <p:spPr>
            <a:xfrm>
              <a:off x="10291210" y="5707675"/>
              <a:ext cx="1685452" cy="369332"/>
            </a:xfrm>
            <a:prstGeom prst="rect">
              <a:avLst/>
            </a:prstGeom>
            <a:noFill/>
            <a:ln>
              <a:solidFill>
                <a:srgbClr val="FFBD59"/>
              </a:solidFill>
            </a:ln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49AECF61-4CE6-45B3-AE22-44E64C7F3B18}"/>
                </a:ext>
              </a:extLst>
            </p:cNvPr>
            <p:cNvSpPr/>
            <p:nvPr/>
          </p:nvSpPr>
          <p:spPr>
            <a:xfrm>
              <a:off x="9842202" y="4144267"/>
              <a:ext cx="368301" cy="357493"/>
            </a:xfrm>
            <a:prstGeom prst="ellipse">
              <a:avLst/>
            </a:prstGeom>
            <a:noFill/>
            <a:ln w="381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8" name="Connecteur droit avec flèche 57">
              <a:extLst>
                <a:ext uri="{FF2B5EF4-FFF2-40B4-BE49-F238E27FC236}">
                  <a16:creationId xmlns:a16="http://schemas.microsoft.com/office/drawing/2014/main" id="{0E8D4BE4-A512-4358-810A-8D0F764C2E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6352" y="3192020"/>
              <a:ext cx="224814" cy="836109"/>
            </a:xfrm>
            <a:prstGeom prst="straightConnector1">
              <a:avLst/>
            </a:prstGeom>
            <a:ln w="12700">
              <a:solidFill>
                <a:srgbClr val="FFBD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37264AF4-DF9C-4546-A7F3-2703E6F7C699}"/>
                </a:ext>
              </a:extLst>
            </p:cNvPr>
            <p:cNvSpPr txBox="1"/>
            <p:nvPr/>
          </p:nvSpPr>
          <p:spPr>
            <a:xfrm>
              <a:off x="9243039" y="2785160"/>
              <a:ext cx="2743200" cy="369332"/>
            </a:xfrm>
            <a:prstGeom prst="rect">
              <a:avLst/>
            </a:prstGeom>
            <a:noFill/>
            <a:ln>
              <a:solidFill>
                <a:srgbClr val="FFBD59"/>
              </a:solidFill>
            </a:ln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986A6F54-CD2C-4596-A662-6DAA4CA62D4F}"/>
                </a:ext>
              </a:extLst>
            </p:cNvPr>
            <p:cNvSpPr/>
            <p:nvPr/>
          </p:nvSpPr>
          <p:spPr>
            <a:xfrm>
              <a:off x="9473900" y="4131663"/>
              <a:ext cx="368301" cy="357493"/>
            </a:xfrm>
            <a:prstGeom prst="ellipse">
              <a:avLst/>
            </a:prstGeom>
            <a:noFill/>
            <a:ln w="381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3" name="Connecteur droit avec flèche 62">
              <a:extLst>
                <a:ext uri="{FF2B5EF4-FFF2-40B4-BE49-F238E27FC236}">
                  <a16:creationId xmlns:a16="http://schemas.microsoft.com/office/drawing/2014/main" id="{44D6F8E3-21AE-49D1-A79E-553E8228D02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81641" y="3238838"/>
              <a:ext cx="1145830" cy="797744"/>
            </a:xfrm>
            <a:prstGeom prst="straightConnector1">
              <a:avLst/>
            </a:prstGeom>
            <a:ln>
              <a:solidFill>
                <a:srgbClr val="FFBD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0623A0D2-6E87-409F-B52E-1C4BD17763C1}"/>
                </a:ext>
              </a:extLst>
            </p:cNvPr>
            <p:cNvSpPr txBox="1"/>
            <p:nvPr/>
          </p:nvSpPr>
          <p:spPr>
            <a:xfrm>
              <a:off x="7147856" y="2586584"/>
              <a:ext cx="1806700" cy="646331"/>
            </a:xfrm>
            <a:prstGeom prst="rect">
              <a:avLst/>
            </a:prstGeom>
            <a:noFill/>
            <a:ln>
              <a:solidFill>
                <a:srgbClr val="FFBD59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/>
                <a:t>Pour partager l’adresse du site</a:t>
              </a:r>
            </a:p>
          </p:txBody>
        </p:sp>
      </p:grpSp>
      <p:sp>
        <p:nvSpPr>
          <p:cNvPr id="71" name="Ellipse 70">
            <a:extLst>
              <a:ext uri="{FF2B5EF4-FFF2-40B4-BE49-F238E27FC236}">
                <a16:creationId xmlns:a16="http://schemas.microsoft.com/office/drawing/2014/main" id="{8FAD6038-B860-4DC9-9154-FC9D9AA76FC9}"/>
              </a:ext>
            </a:extLst>
          </p:cNvPr>
          <p:cNvSpPr/>
          <p:nvPr/>
        </p:nvSpPr>
        <p:spPr>
          <a:xfrm>
            <a:off x="3116341" y="3001735"/>
            <a:ext cx="368301" cy="357493"/>
          </a:xfrm>
          <a:prstGeom prst="ellipse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483FBDC6-CE1F-42ED-88DC-C215B0AEB89D}"/>
              </a:ext>
            </a:extLst>
          </p:cNvPr>
          <p:cNvSpPr/>
          <p:nvPr/>
        </p:nvSpPr>
        <p:spPr>
          <a:xfrm>
            <a:off x="2677229" y="2995194"/>
            <a:ext cx="368301" cy="357493"/>
          </a:xfrm>
          <a:prstGeom prst="ellipse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0DE2580A-0DB6-4301-8EA6-25EB2621A547}"/>
              </a:ext>
            </a:extLst>
          </p:cNvPr>
          <p:cNvCxnSpPr>
            <a:cxnSpLocks/>
            <a:stCxn id="72" idx="7"/>
            <a:endCxn id="77" idx="2"/>
          </p:cNvCxnSpPr>
          <p:nvPr/>
        </p:nvCxnSpPr>
        <p:spPr>
          <a:xfrm flipV="1">
            <a:off x="2991594" y="2152447"/>
            <a:ext cx="921404" cy="895101"/>
          </a:xfrm>
          <a:prstGeom prst="straightConnector1">
            <a:avLst/>
          </a:prstGeom>
          <a:ln>
            <a:solidFill>
              <a:srgbClr val="FFBD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DEC92A30-DCBD-429A-A39F-A9462456422E}"/>
              </a:ext>
            </a:extLst>
          </p:cNvPr>
          <p:cNvCxnSpPr>
            <a:cxnSpLocks/>
            <a:stCxn id="71" idx="7"/>
          </p:cNvCxnSpPr>
          <p:nvPr/>
        </p:nvCxnSpPr>
        <p:spPr>
          <a:xfrm flipV="1">
            <a:off x="3430706" y="2726059"/>
            <a:ext cx="1035508" cy="328030"/>
          </a:xfrm>
          <a:prstGeom prst="straightConnector1">
            <a:avLst/>
          </a:prstGeom>
          <a:ln>
            <a:solidFill>
              <a:srgbClr val="FFBD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ZoneTexte 76">
            <a:extLst>
              <a:ext uri="{FF2B5EF4-FFF2-40B4-BE49-F238E27FC236}">
                <a16:creationId xmlns:a16="http://schemas.microsoft.com/office/drawing/2014/main" id="{AC43AA94-1C7D-4C88-90AD-1B363A7A33C4}"/>
              </a:ext>
            </a:extLst>
          </p:cNvPr>
          <p:cNvSpPr txBox="1"/>
          <p:nvPr/>
        </p:nvSpPr>
        <p:spPr>
          <a:xfrm>
            <a:off x="3009648" y="1506116"/>
            <a:ext cx="1806700" cy="646331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Pour fermer l’onglet « actif »</a:t>
            </a: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BF98981A-D9BF-4C09-9509-FD5AF758BA2A}"/>
              </a:ext>
            </a:extLst>
          </p:cNvPr>
          <p:cNvSpPr txBox="1"/>
          <p:nvPr/>
        </p:nvSpPr>
        <p:spPr>
          <a:xfrm>
            <a:off x="4505111" y="2413080"/>
            <a:ext cx="1806700" cy="646331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Pour ouvrir un nouvel onglet</a:t>
            </a: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D29A6E7A-89D2-4CF0-9200-E1D8F28638E1}"/>
              </a:ext>
            </a:extLst>
          </p:cNvPr>
          <p:cNvSpPr/>
          <p:nvPr/>
        </p:nvSpPr>
        <p:spPr>
          <a:xfrm>
            <a:off x="912033" y="3346145"/>
            <a:ext cx="368301" cy="357493"/>
          </a:xfrm>
          <a:prstGeom prst="ellipse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10DBAEDD-7D56-46C2-9351-D2A21E5A3089}"/>
              </a:ext>
            </a:extLst>
          </p:cNvPr>
          <p:cNvSpPr/>
          <p:nvPr/>
        </p:nvSpPr>
        <p:spPr>
          <a:xfrm>
            <a:off x="133202" y="3390899"/>
            <a:ext cx="704997" cy="357493"/>
          </a:xfrm>
          <a:prstGeom prst="ellipse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0707E34A-C2F1-465C-9308-DEC0D51B834D}"/>
              </a:ext>
            </a:extLst>
          </p:cNvPr>
          <p:cNvCxnSpPr>
            <a:cxnSpLocks/>
            <a:stCxn id="81" idx="7"/>
          </p:cNvCxnSpPr>
          <p:nvPr/>
        </p:nvCxnSpPr>
        <p:spPr>
          <a:xfrm flipV="1">
            <a:off x="1226398" y="2855343"/>
            <a:ext cx="291498" cy="543156"/>
          </a:xfrm>
          <a:prstGeom prst="straightConnector1">
            <a:avLst/>
          </a:prstGeom>
          <a:ln>
            <a:solidFill>
              <a:srgbClr val="FFBD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7EE6560E-F561-4613-8894-A13E6D44F81F}"/>
              </a:ext>
            </a:extLst>
          </p:cNvPr>
          <p:cNvCxnSpPr>
            <a:cxnSpLocks/>
            <a:stCxn id="82" idx="0"/>
          </p:cNvCxnSpPr>
          <p:nvPr/>
        </p:nvCxnSpPr>
        <p:spPr>
          <a:xfrm flipV="1">
            <a:off x="485701" y="2218119"/>
            <a:ext cx="33406" cy="1172780"/>
          </a:xfrm>
          <a:prstGeom prst="straightConnector1">
            <a:avLst/>
          </a:prstGeom>
          <a:ln>
            <a:solidFill>
              <a:srgbClr val="FFBD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ZoneTexte 89">
            <a:extLst>
              <a:ext uri="{FF2B5EF4-FFF2-40B4-BE49-F238E27FC236}">
                <a16:creationId xmlns:a16="http://schemas.microsoft.com/office/drawing/2014/main" id="{6D386208-F0BB-4B35-974F-59BEC2268E55}"/>
              </a:ext>
            </a:extLst>
          </p:cNvPr>
          <p:cNvSpPr txBox="1"/>
          <p:nvPr/>
        </p:nvSpPr>
        <p:spPr>
          <a:xfrm>
            <a:off x="1072182" y="2234238"/>
            <a:ext cx="1992437" cy="646331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r>
              <a:rPr lang="fr-FR"/>
              <a:t>Pour « rafraîchir » la page</a:t>
            </a:r>
            <a:endParaRPr lang="fr-FR" dirty="0"/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4FF9B9AA-0E42-48C7-B09B-49016F2CBAC3}"/>
              </a:ext>
            </a:extLst>
          </p:cNvPr>
          <p:cNvSpPr txBox="1"/>
          <p:nvPr/>
        </p:nvSpPr>
        <p:spPr>
          <a:xfrm>
            <a:off x="159132" y="1571788"/>
            <a:ext cx="2377565" cy="646331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r>
              <a:rPr lang="fr-FR"/>
              <a:t>Pour revenir à la page précédente/suivante</a:t>
            </a:r>
            <a:endParaRPr lang="fr-FR" dirty="0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C09C7F05-7F2A-4130-A7A0-09F04FBA2A3F}"/>
              </a:ext>
            </a:extLst>
          </p:cNvPr>
          <p:cNvSpPr/>
          <p:nvPr/>
        </p:nvSpPr>
        <p:spPr>
          <a:xfrm>
            <a:off x="1504634" y="3372417"/>
            <a:ext cx="3697730" cy="419195"/>
          </a:xfrm>
          <a:prstGeom prst="ellipse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4943DA02-5A5C-4610-9498-C9923B0522E4}"/>
              </a:ext>
            </a:extLst>
          </p:cNvPr>
          <p:cNvCxnSpPr>
            <a:cxnSpLocks/>
            <a:stCxn id="93" idx="5"/>
          </p:cNvCxnSpPr>
          <p:nvPr/>
        </p:nvCxnSpPr>
        <p:spPr>
          <a:xfrm>
            <a:off x="4660844" y="3730222"/>
            <a:ext cx="819194" cy="590173"/>
          </a:xfrm>
          <a:prstGeom prst="straightConnector1">
            <a:avLst/>
          </a:prstGeom>
          <a:ln>
            <a:solidFill>
              <a:srgbClr val="FFBD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ZoneTexte 96">
            <a:extLst>
              <a:ext uri="{FF2B5EF4-FFF2-40B4-BE49-F238E27FC236}">
                <a16:creationId xmlns:a16="http://schemas.microsoft.com/office/drawing/2014/main" id="{A76D738D-7B7E-47BE-A65B-C8BDAD1346AA}"/>
              </a:ext>
            </a:extLst>
          </p:cNvPr>
          <p:cNvSpPr txBox="1"/>
          <p:nvPr/>
        </p:nvSpPr>
        <p:spPr>
          <a:xfrm>
            <a:off x="5070441" y="4318208"/>
            <a:ext cx="1632350" cy="369332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608281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610375-4C71-4959-A2B5-E5A46C3F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/>
              <a:t>La</a:t>
            </a:r>
            <a:r>
              <a:rPr lang="fr-FR" sz="4000" b="1" dirty="0">
                <a:solidFill>
                  <a:srgbClr val="00B0F0"/>
                </a:solidFill>
              </a:rPr>
              <a:t> </a:t>
            </a:r>
            <a:r>
              <a:rPr lang="fr-FR" sz="4000" b="1" dirty="0">
                <a:solidFill>
                  <a:srgbClr val="FFC000"/>
                </a:solidFill>
              </a:rPr>
              <a:t>fenêtre de Navigation</a:t>
            </a:r>
            <a:endParaRPr lang="fr-FR" sz="4000" dirty="0">
              <a:solidFill>
                <a:srgbClr val="FFC000"/>
              </a:solidFill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199" y="1051660"/>
            <a:ext cx="10515600" cy="0"/>
          </a:xfrm>
          <a:prstGeom prst="line">
            <a:avLst/>
          </a:prstGeom>
          <a:ln w="76200">
            <a:solidFill>
              <a:srgbClr val="FFBD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EECEA037-B353-4A72-AC95-EF98EC9DAEFA}"/>
              </a:ext>
            </a:extLst>
          </p:cNvPr>
          <p:cNvSpPr txBox="1"/>
          <p:nvPr/>
        </p:nvSpPr>
        <p:spPr>
          <a:xfrm rot="20306850">
            <a:off x="183198" y="560544"/>
            <a:ext cx="1600200" cy="369332"/>
          </a:xfrm>
          <a:prstGeom prst="rect">
            <a:avLst/>
          </a:prstGeom>
          <a:noFill/>
          <a:ln w="38100">
            <a:solidFill>
              <a:srgbClr val="FFBD59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💡 Bon à savoir </a:t>
            </a: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ECB67F1A-F7AE-4B28-99EE-78E294CF5DB8}"/>
              </a:ext>
            </a:extLst>
          </p:cNvPr>
          <p:cNvGrpSpPr/>
          <p:nvPr/>
        </p:nvGrpSpPr>
        <p:grpSpPr>
          <a:xfrm>
            <a:off x="0" y="1804172"/>
            <a:ext cx="12013454" cy="3543922"/>
            <a:chOff x="12700" y="2533085"/>
            <a:chExt cx="12013454" cy="3543922"/>
          </a:xfrm>
        </p:grpSpPr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C693D89A-97DF-40F0-9DFA-F72C604D5E12}"/>
                </a:ext>
              </a:extLst>
            </p:cNvPr>
            <p:cNvGrpSpPr/>
            <p:nvPr/>
          </p:nvGrpSpPr>
          <p:grpSpPr>
            <a:xfrm>
              <a:off x="184002" y="3743258"/>
              <a:ext cx="11775956" cy="1639123"/>
              <a:chOff x="0" y="3208860"/>
              <a:chExt cx="12020310" cy="1757420"/>
            </a:xfrm>
          </p:grpSpPr>
          <p:grpSp>
            <p:nvGrpSpPr>
              <p:cNvPr id="36" name="Groupe 35">
                <a:extLst>
                  <a:ext uri="{FF2B5EF4-FFF2-40B4-BE49-F238E27FC236}">
                    <a16:creationId xmlns:a16="http://schemas.microsoft.com/office/drawing/2014/main" id="{936231FC-3C94-4D9B-8D27-D862994CE48F}"/>
                  </a:ext>
                </a:extLst>
              </p:cNvPr>
              <p:cNvGrpSpPr/>
              <p:nvPr/>
            </p:nvGrpSpPr>
            <p:grpSpPr>
              <a:xfrm>
                <a:off x="0" y="3208860"/>
                <a:ext cx="12020310" cy="1757420"/>
                <a:chOff x="0" y="3208860"/>
                <a:chExt cx="12020310" cy="1757420"/>
              </a:xfrm>
            </p:grpSpPr>
            <p:pic>
              <p:nvPicPr>
                <p:cNvPr id="32" name="Image 31">
                  <a:extLst>
                    <a:ext uri="{FF2B5EF4-FFF2-40B4-BE49-F238E27FC236}">
                      <a16:creationId xmlns:a16="http://schemas.microsoft.com/office/drawing/2014/main" id="{249B3041-BECF-48A6-A32F-7828B4E2B8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77281" b="4005"/>
                <a:stretch/>
              </p:blipFill>
              <p:spPr>
                <a:xfrm>
                  <a:off x="6500121" y="3208860"/>
                  <a:ext cx="5520189" cy="1139258"/>
                </a:xfrm>
                <a:prstGeom prst="rect">
                  <a:avLst/>
                </a:prstGeom>
                <a:ln>
                  <a:noFill/>
                </a:ln>
              </p:spPr>
            </p:pic>
            <p:grpSp>
              <p:nvGrpSpPr>
                <p:cNvPr id="35" name="Groupe 34">
                  <a:extLst>
                    <a:ext uri="{FF2B5EF4-FFF2-40B4-BE49-F238E27FC236}">
                      <a16:creationId xmlns:a16="http://schemas.microsoft.com/office/drawing/2014/main" id="{8FA905F2-C1E1-4612-8EE2-39166B450E73}"/>
                    </a:ext>
                  </a:extLst>
                </p:cNvPr>
                <p:cNvGrpSpPr/>
                <p:nvPr/>
              </p:nvGrpSpPr>
              <p:grpSpPr>
                <a:xfrm>
                  <a:off x="0" y="3220861"/>
                  <a:ext cx="10624275" cy="1745419"/>
                  <a:chOff x="0" y="3220861"/>
                  <a:chExt cx="10624275" cy="1745419"/>
                </a:xfrm>
              </p:grpSpPr>
              <p:pic>
                <p:nvPicPr>
                  <p:cNvPr id="31" name="Image 30">
                    <a:extLst>
                      <a:ext uri="{FF2B5EF4-FFF2-40B4-BE49-F238E27FC236}">
                        <a16:creationId xmlns:a16="http://schemas.microsoft.com/office/drawing/2014/main" id="{D39673C2-7AD5-4D1C-B12B-2BD0287E504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t="1" r="64896" b="-6231"/>
                  <a:stretch/>
                </p:blipFill>
                <p:spPr>
                  <a:xfrm>
                    <a:off x="0" y="3220861"/>
                    <a:ext cx="8248307" cy="1219194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BB8AD938-F939-4591-97EE-C637BFDCB0CC}"/>
                      </a:ext>
                    </a:extLst>
                  </p:cNvPr>
                  <p:cNvSpPr/>
                  <p:nvPr/>
                </p:nvSpPr>
                <p:spPr>
                  <a:xfrm>
                    <a:off x="4038600" y="4360818"/>
                    <a:ext cx="6585675" cy="60546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</p:grpSp>
          <p:pic>
            <p:nvPicPr>
              <p:cNvPr id="33" name="Image 32">
                <a:extLst>
                  <a:ext uri="{FF2B5EF4-FFF2-40B4-BE49-F238E27FC236}">
                    <a16:creationId xmlns:a16="http://schemas.microsoft.com/office/drawing/2014/main" id="{936C33F3-B468-45B6-99CC-4D7865E9D0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2926" r="14895" b="4005"/>
              <a:stretch/>
            </p:blipFill>
            <p:spPr>
              <a:xfrm>
                <a:off x="4124153" y="3208860"/>
                <a:ext cx="4124154" cy="1139258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D9D503DE-C38B-4549-A123-C25153CD75C1}"/>
                </a:ext>
              </a:extLst>
            </p:cNvPr>
            <p:cNvSpPr/>
            <p:nvPr/>
          </p:nvSpPr>
          <p:spPr>
            <a:xfrm>
              <a:off x="12700" y="4432551"/>
              <a:ext cx="4654698" cy="667476"/>
            </a:xfrm>
            <a:prstGeom prst="ellipse">
              <a:avLst/>
            </a:prstGeom>
            <a:noFill/>
            <a:ln w="381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0" name="Connecteur droit avec flèche 39">
              <a:extLst>
                <a:ext uri="{FF2B5EF4-FFF2-40B4-BE49-F238E27FC236}">
                  <a16:creationId xmlns:a16="http://schemas.microsoft.com/office/drawing/2014/main" id="{753C8BB0-DC8E-4BAB-ABE9-497605D88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33500" y="5100027"/>
              <a:ext cx="431800" cy="282354"/>
            </a:xfrm>
            <a:prstGeom prst="straightConnector1">
              <a:avLst/>
            </a:prstGeom>
            <a:ln>
              <a:solidFill>
                <a:srgbClr val="FFBD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73AE8EED-4DBB-4733-A144-58E3BE271F88}"/>
                </a:ext>
              </a:extLst>
            </p:cNvPr>
            <p:cNvSpPr txBox="1"/>
            <p:nvPr/>
          </p:nvSpPr>
          <p:spPr>
            <a:xfrm>
              <a:off x="145902" y="5408795"/>
              <a:ext cx="3127273" cy="369332"/>
            </a:xfrm>
            <a:prstGeom prst="rect">
              <a:avLst/>
            </a:prstGeom>
            <a:noFill/>
            <a:ln>
              <a:solidFill>
                <a:srgbClr val="FFBD59"/>
              </a:solidFill>
            </a:ln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7BF8554B-A85F-4026-A08D-0FB01C0D971D}"/>
                </a:ext>
              </a:extLst>
            </p:cNvPr>
            <p:cNvSpPr/>
            <p:nvPr/>
          </p:nvSpPr>
          <p:spPr>
            <a:xfrm>
              <a:off x="10337799" y="3970168"/>
              <a:ext cx="1250465" cy="667476"/>
            </a:xfrm>
            <a:prstGeom prst="ellipse">
              <a:avLst/>
            </a:prstGeom>
            <a:noFill/>
            <a:ln w="381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4" name="Connecteur droit avec flèche 43">
              <a:extLst>
                <a:ext uri="{FF2B5EF4-FFF2-40B4-BE49-F238E27FC236}">
                  <a16:creationId xmlns:a16="http://schemas.microsoft.com/office/drawing/2014/main" id="{6D308DAB-264E-4433-8709-AD78F8F75BD3}"/>
                </a:ext>
              </a:extLst>
            </p:cNvPr>
            <p:cNvCxnSpPr>
              <a:cxnSpLocks/>
              <a:endCxn id="45" idx="0"/>
            </p:cNvCxnSpPr>
            <p:nvPr/>
          </p:nvCxnSpPr>
          <p:spPr>
            <a:xfrm flipH="1">
              <a:off x="10588086" y="4649151"/>
              <a:ext cx="132936" cy="308768"/>
            </a:xfrm>
            <a:prstGeom prst="straightConnector1">
              <a:avLst/>
            </a:prstGeom>
            <a:ln>
              <a:solidFill>
                <a:srgbClr val="FFBD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53B87AC7-2CC9-4AB4-BB16-A68A2C2A06D5}"/>
                </a:ext>
              </a:extLst>
            </p:cNvPr>
            <p:cNvSpPr txBox="1"/>
            <p:nvPr/>
          </p:nvSpPr>
          <p:spPr>
            <a:xfrm>
              <a:off x="9962853" y="4957919"/>
              <a:ext cx="1250465" cy="369332"/>
            </a:xfrm>
            <a:prstGeom prst="rect">
              <a:avLst/>
            </a:prstGeom>
            <a:noFill/>
            <a:ln>
              <a:solidFill>
                <a:srgbClr val="FFBD59"/>
              </a:solidFill>
            </a:ln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D85EAE54-5101-4EFA-AE46-4895AD39664C}"/>
                </a:ext>
              </a:extLst>
            </p:cNvPr>
            <p:cNvSpPr/>
            <p:nvPr/>
          </p:nvSpPr>
          <p:spPr>
            <a:xfrm>
              <a:off x="11608361" y="4144267"/>
              <a:ext cx="368301" cy="357493"/>
            </a:xfrm>
            <a:prstGeom prst="ellipse">
              <a:avLst/>
            </a:prstGeom>
            <a:noFill/>
            <a:ln w="381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2" name="Connecteur droit avec flèche 51">
              <a:extLst>
                <a:ext uri="{FF2B5EF4-FFF2-40B4-BE49-F238E27FC236}">
                  <a16:creationId xmlns:a16="http://schemas.microsoft.com/office/drawing/2014/main" id="{D9E2EAD9-1796-4A22-8490-70DAEF8D15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90992" y="4501760"/>
              <a:ext cx="276953" cy="1203571"/>
            </a:xfrm>
            <a:prstGeom prst="straightConnector1">
              <a:avLst/>
            </a:prstGeom>
            <a:ln>
              <a:solidFill>
                <a:srgbClr val="FFBD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C860B115-9103-486A-8C2A-1C42E4FAAF99}"/>
                </a:ext>
              </a:extLst>
            </p:cNvPr>
            <p:cNvSpPr txBox="1"/>
            <p:nvPr/>
          </p:nvSpPr>
          <p:spPr>
            <a:xfrm>
              <a:off x="10291210" y="5707675"/>
              <a:ext cx="1685452" cy="369332"/>
            </a:xfrm>
            <a:prstGeom prst="rect">
              <a:avLst/>
            </a:prstGeom>
            <a:noFill/>
            <a:ln>
              <a:solidFill>
                <a:srgbClr val="FFBD59"/>
              </a:solidFill>
            </a:ln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49AECF61-4CE6-45B3-AE22-44E64C7F3B18}"/>
                </a:ext>
              </a:extLst>
            </p:cNvPr>
            <p:cNvSpPr/>
            <p:nvPr/>
          </p:nvSpPr>
          <p:spPr>
            <a:xfrm>
              <a:off x="9842202" y="4144267"/>
              <a:ext cx="368301" cy="357493"/>
            </a:xfrm>
            <a:prstGeom prst="ellipse">
              <a:avLst/>
            </a:prstGeom>
            <a:noFill/>
            <a:ln w="381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8" name="Connecteur droit avec flèche 57">
              <a:extLst>
                <a:ext uri="{FF2B5EF4-FFF2-40B4-BE49-F238E27FC236}">
                  <a16:creationId xmlns:a16="http://schemas.microsoft.com/office/drawing/2014/main" id="{0E8D4BE4-A512-4358-810A-8D0F764C2E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6352" y="3192020"/>
              <a:ext cx="224814" cy="836109"/>
            </a:xfrm>
            <a:prstGeom prst="straightConnector1">
              <a:avLst/>
            </a:prstGeom>
            <a:ln w="12700">
              <a:solidFill>
                <a:srgbClr val="FFBD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37264AF4-DF9C-4546-A7F3-2703E6F7C699}"/>
                </a:ext>
              </a:extLst>
            </p:cNvPr>
            <p:cNvSpPr txBox="1"/>
            <p:nvPr/>
          </p:nvSpPr>
          <p:spPr>
            <a:xfrm>
              <a:off x="9282954" y="2533085"/>
              <a:ext cx="2743200" cy="646331"/>
            </a:xfrm>
            <a:prstGeom prst="rect">
              <a:avLst/>
            </a:prstGeom>
            <a:noFill/>
            <a:ln>
              <a:solidFill>
                <a:srgbClr val="FFBD59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/>
                <a:t>Pour définir la page actuelle comme raccourci</a:t>
              </a:r>
            </a:p>
          </p:txBody>
        </p: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986A6F54-CD2C-4596-A662-6DAA4CA62D4F}"/>
                </a:ext>
              </a:extLst>
            </p:cNvPr>
            <p:cNvSpPr/>
            <p:nvPr/>
          </p:nvSpPr>
          <p:spPr>
            <a:xfrm>
              <a:off x="9473900" y="4131663"/>
              <a:ext cx="368301" cy="357493"/>
            </a:xfrm>
            <a:prstGeom prst="ellipse">
              <a:avLst/>
            </a:prstGeom>
            <a:noFill/>
            <a:ln w="381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3" name="Connecteur droit avec flèche 62">
              <a:extLst>
                <a:ext uri="{FF2B5EF4-FFF2-40B4-BE49-F238E27FC236}">
                  <a16:creationId xmlns:a16="http://schemas.microsoft.com/office/drawing/2014/main" id="{44D6F8E3-21AE-49D1-A79E-553E8228D02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81641" y="3238838"/>
              <a:ext cx="1145830" cy="797744"/>
            </a:xfrm>
            <a:prstGeom prst="straightConnector1">
              <a:avLst/>
            </a:prstGeom>
            <a:ln>
              <a:solidFill>
                <a:srgbClr val="FFBD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0623A0D2-6E87-409F-B52E-1C4BD17763C1}"/>
                </a:ext>
              </a:extLst>
            </p:cNvPr>
            <p:cNvSpPr txBox="1"/>
            <p:nvPr/>
          </p:nvSpPr>
          <p:spPr>
            <a:xfrm>
              <a:off x="7147856" y="2586584"/>
              <a:ext cx="1806700" cy="646331"/>
            </a:xfrm>
            <a:prstGeom prst="rect">
              <a:avLst/>
            </a:prstGeom>
            <a:noFill/>
            <a:ln>
              <a:solidFill>
                <a:srgbClr val="FFBD59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/>
                <a:t>Pour partager l’adresse du site</a:t>
              </a:r>
            </a:p>
          </p:txBody>
        </p:sp>
      </p:grpSp>
      <p:sp>
        <p:nvSpPr>
          <p:cNvPr id="71" name="Ellipse 70">
            <a:extLst>
              <a:ext uri="{FF2B5EF4-FFF2-40B4-BE49-F238E27FC236}">
                <a16:creationId xmlns:a16="http://schemas.microsoft.com/office/drawing/2014/main" id="{8FAD6038-B860-4DC9-9154-FC9D9AA76FC9}"/>
              </a:ext>
            </a:extLst>
          </p:cNvPr>
          <p:cNvSpPr/>
          <p:nvPr/>
        </p:nvSpPr>
        <p:spPr>
          <a:xfrm>
            <a:off x="3116341" y="3001735"/>
            <a:ext cx="368301" cy="357493"/>
          </a:xfrm>
          <a:prstGeom prst="ellipse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483FBDC6-CE1F-42ED-88DC-C215B0AEB89D}"/>
              </a:ext>
            </a:extLst>
          </p:cNvPr>
          <p:cNvSpPr/>
          <p:nvPr/>
        </p:nvSpPr>
        <p:spPr>
          <a:xfrm>
            <a:off x="2677229" y="2995194"/>
            <a:ext cx="368301" cy="357493"/>
          </a:xfrm>
          <a:prstGeom prst="ellipse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0DE2580A-0DB6-4301-8EA6-25EB2621A547}"/>
              </a:ext>
            </a:extLst>
          </p:cNvPr>
          <p:cNvCxnSpPr>
            <a:cxnSpLocks/>
            <a:stCxn id="72" idx="7"/>
            <a:endCxn id="77" idx="2"/>
          </p:cNvCxnSpPr>
          <p:nvPr/>
        </p:nvCxnSpPr>
        <p:spPr>
          <a:xfrm flipV="1">
            <a:off x="2991594" y="2152447"/>
            <a:ext cx="921404" cy="895101"/>
          </a:xfrm>
          <a:prstGeom prst="straightConnector1">
            <a:avLst/>
          </a:prstGeom>
          <a:ln>
            <a:solidFill>
              <a:srgbClr val="FFBD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DEC92A30-DCBD-429A-A39F-A9462456422E}"/>
              </a:ext>
            </a:extLst>
          </p:cNvPr>
          <p:cNvCxnSpPr>
            <a:cxnSpLocks/>
            <a:stCxn id="71" idx="7"/>
          </p:cNvCxnSpPr>
          <p:nvPr/>
        </p:nvCxnSpPr>
        <p:spPr>
          <a:xfrm flipV="1">
            <a:off x="3430706" y="2726059"/>
            <a:ext cx="1035508" cy="328030"/>
          </a:xfrm>
          <a:prstGeom prst="straightConnector1">
            <a:avLst/>
          </a:prstGeom>
          <a:ln>
            <a:solidFill>
              <a:srgbClr val="FFBD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ZoneTexte 76">
            <a:extLst>
              <a:ext uri="{FF2B5EF4-FFF2-40B4-BE49-F238E27FC236}">
                <a16:creationId xmlns:a16="http://schemas.microsoft.com/office/drawing/2014/main" id="{AC43AA94-1C7D-4C88-90AD-1B363A7A33C4}"/>
              </a:ext>
            </a:extLst>
          </p:cNvPr>
          <p:cNvSpPr txBox="1"/>
          <p:nvPr/>
        </p:nvSpPr>
        <p:spPr>
          <a:xfrm>
            <a:off x="3009648" y="1506116"/>
            <a:ext cx="1806700" cy="646331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Pour fermer l’onglet « actif »</a:t>
            </a: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BF98981A-D9BF-4C09-9509-FD5AF758BA2A}"/>
              </a:ext>
            </a:extLst>
          </p:cNvPr>
          <p:cNvSpPr txBox="1"/>
          <p:nvPr/>
        </p:nvSpPr>
        <p:spPr>
          <a:xfrm>
            <a:off x="4505111" y="2413080"/>
            <a:ext cx="1806700" cy="646331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Pour ouvrir un nouvel onglet</a:t>
            </a: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D29A6E7A-89D2-4CF0-9200-E1D8F28638E1}"/>
              </a:ext>
            </a:extLst>
          </p:cNvPr>
          <p:cNvSpPr/>
          <p:nvPr/>
        </p:nvSpPr>
        <p:spPr>
          <a:xfrm>
            <a:off x="912033" y="3346145"/>
            <a:ext cx="368301" cy="357493"/>
          </a:xfrm>
          <a:prstGeom prst="ellipse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10DBAEDD-7D56-46C2-9351-D2A21E5A3089}"/>
              </a:ext>
            </a:extLst>
          </p:cNvPr>
          <p:cNvSpPr/>
          <p:nvPr/>
        </p:nvSpPr>
        <p:spPr>
          <a:xfrm>
            <a:off x="133202" y="3390899"/>
            <a:ext cx="704997" cy="357493"/>
          </a:xfrm>
          <a:prstGeom prst="ellipse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0707E34A-C2F1-465C-9308-DEC0D51B834D}"/>
              </a:ext>
            </a:extLst>
          </p:cNvPr>
          <p:cNvCxnSpPr>
            <a:cxnSpLocks/>
            <a:stCxn id="81" idx="7"/>
          </p:cNvCxnSpPr>
          <p:nvPr/>
        </p:nvCxnSpPr>
        <p:spPr>
          <a:xfrm flipV="1">
            <a:off x="1226398" y="2855343"/>
            <a:ext cx="291498" cy="543156"/>
          </a:xfrm>
          <a:prstGeom prst="straightConnector1">
            <a:avLst/>
          </a:prstGeom>
          <a:ln>
            <a:solidFill>
              <a:srgbClr val="FFBD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7EE6560E-F561-4613-8894-A13E6D44F81F}"/>
              </a:ext>
            </a:extLst>
          </p:cNvPr>
          <p:cNvCxnSpPr>
            <a:cxnSpLocks/>
            <a:stCxn id="82" idx="0"/>
          </p:cNvCxnSpPr>
          <p:nvPr/>
        </p:nvCxnSpPr>
        <p:spPr>
          <a:xfrm flipV="1">
            <a:off x="485701" y="2218119"/>
            <a:ext cx="33406" cy="1172780"/>
          </a:xfrm>
          <a:prstGeom prst="straightConnector1">
            <a:avLst/>
          </a:prstGeom>
          <a:ln>
            <a:solidFill>
              <a:srgbClr val="FFBD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ZoneTexte 89">
            <a:extLst>
              <a:ext uri="{FF2B5EF4-FFF2-40B4-BE49-F238E27FC236}">
                <a16:creationId xmlns:a16="http://schemas.microsoft.com/office/drawing/2014/main" id="{6D386208-F0BB-4B35-974F-59BEC2268E55}"/>
              </a:ext>
            </a:extLst>
          </p:cNvPr>
          <p:cNvSpPr txBox="1"/>
          <p:nvPr/>
        </p:nvSpPr>
        <p:spPr>
          <a:xfrm>
            <a:off x="1072182" y="2234238"/>
            <a:ext cx="1992437" cy="646331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r>
              <a:rPr lang="fr-FR"/>
              <a:t>Pour « rafraîchir » la page</a:t>
            </a:r>
            <a:endParaRPr lang="fr-FR" dirty="0"/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4FF9B9AA-0E42-48C7-B09B-49016F2CBAC3}"/>
              </a:ext>
            </a:extLst>
          </p:cNvPr>
          <p:cNvSpPr txBox="1"/>
          <p:nvPr/>
        </p:nvSpPr>
        <p:spPr>
          <a:xfrm>
            <a:off x="159132" y="1571788"/>
            <a:ext cx="2377565" cy="646331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r>
              <a:rPr lang="fr-FR"/>
              <a:t>Pour revenir à la page précédente/suivante</a:t>
            </a:r>
            <a:endParaRPr lang="fr-FR" dirty="0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C09C7F05-7F2A-4130-A7A0-09F04FBA2A3F}"/>
              </a:ext>
            </a:extLst>
          </p:cNvPr>
          <p:cNvSpPr/>
          <p:nvPr/>
        </p:nvSpPr>
        <p:spPr>
          <a:xfrm>
            <a:off x="1504634" y="3372417"/>
            <a:ext cx="3697730" cy="419195"/>
          </a:xfrm>
          <a:prstGeom prst="ellipse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4943DA02-5A5C-4610-9498-C9923B0522E4}"/>
              </a:ext>
            </a:extLst>
          </p:cNvPr>
          <p:cNvCxnSpPr>
            <a:cxnSpLocks/>
            <a:stCxn id="93" idx="5"/>
          </p:cNvCxnSpPr>
          <p:nvPr/>
        </p:nvCxnSpPr>
        <p:spPr>
          <a:xfrm>
            <a:off x="4660844" y="3730222"/>
            <a:ext cx="819194" cy="590173"/>
          </a:xfrm>
          <a:prstGeom prst="straightConnector1">
            <a:avLst/>
          </a:prstGeom>
          <a:ln>
            <a:solidFill>
              <a:srgbClr val="FFBD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ZoneTexte 96">
            <a:extLst>
              <a:ext uri="{FF2B5EF4-FFF2-40B4-BE49-F238E27FC236}">
                <a16:creationId xmlns:a16="http://schemas.microsoft.com/office/drawing/2014/main" id="{A76D738D-7B7E-47BE-A65B-C8BDAD1346AA}"/>
              </a:ext>
            </a:extLst>
          </p:cNvPr>
          <p:cNvSpPr txBox="1"/>
          <p:nvPr/>
        </p:nvSpPr>
        <p:spPr>
          <a:xfrm>
            <a:off x="5070441" y="4318208"/>
            <a:ext cx="1632350" cy="369332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9994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ZoneTexte 47">
            <a:extLst>
              <a:ext uri="{FF2B5EF4-FFF2-40B4-BE49-F238E27FC236}">
                <a16:creationId xmlns:a16="http://schemas.microsoft.com/office/drawing/2014/main" id="{85D1E4AF-0DFD-4DDD-9226-A2C2E5856710}"/>
              </a:ext>
            </a:extLst>
          </p:cNvPr>
          <p:cNvSpPr txBox="1"/>
          <p:nvPr/>
        </p:nvSpPr>
        <p:spPr>
          <a:xfrm>
            <a:off x="3556635" y="4727466"/>
            <a:ext cx="6272866" cy="1911237"/>
          </a:xfrm>
          <a:prstGeom prst="rect">
            <a:avLst/>
          </a:prstGeom>
          <a:noFill/>
          <a:ln w="38100"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5610375-4C71-4959-A2B5-E5A46C3F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/>
              <a:t>La</a:t>
            </a:r>
            <a:r>
              <a:rPr lang="fr-FR" sz="4000" b="1" dirty="0">
                <a:solidFill>
                  <a:srgbClr val="00B0F0"/>
                </a:solidFill>
              </a:rPr>
              <a:t> </a:t>
            </a:r>
            <a:r>
              <a:rPr lang="fr-FR" sz="4000" b="1" dirty="0">
                <a:solidFill>
                  <a:srgbClr val="FFC000"/>
                </a:solidFill>
              </a:rPr>
              <a:t>fenêtre de Navigation</a:t>
            </a:r>
            <a:endParaRPr lang="fr-FR" sz="4000" dirty="0">
              <a:solidFill>
                <a:srgbClr val="FFC000"/>
              </a:solidFill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199" y="1051660"/>
            <a:ext cx="10515600" cy="0"/>
          </a:xfrm>
          <a:prstGeom prst="line">
            <a:avLst/>
          </a:prstGeom>
          <a:ln w="76200">
            <a:solidFill>
              <a:srgbClr val="FFBD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EECEA037-B353-4A72-AC95-EF98EC9DAEFA}"/>
              </a:ext>
            </a:extLst>
          </p:cNvPr>
          <p:cNvSpPr txBox="1"/>
          <p:nvPr/>
        </p:nvSpPr>
        <p:spPr>
          <a:xfrm rot="20306850">
            <a:off x="183198" y="560544"/>
            <a:ext cx="1600200" cy="369332"/>
          </a:xfrm>
          <a:prstGeom prst="rect">
            <a:avLst/>
          </a:prstGeom>
          <a:noFill/>
          <a:ln w="38100">
            <a:solidFill>
              <a:srgbClr val="FFBD59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💡 Bon à savoir </a:t>
            </a: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ECB67F1A-F7AE-4B28-99EE-78E294CF5DB8}"/>
              </a:ext>
            </a:extLst>
          </p:cNvPr>
          <p:cNvGrpSpPr/>
          <p:nvPr/>
        </p:nvGrpSpPr>
        <p:grpSpPr>
          <a:xfrm>
            <a:off x="0" y="1804172"/>
            <a:ext cx="12013454" cy="3543922"/>
            <a:chOff x="12700" y="2533085"/>
            <a:chExt cx="12013454" cy="3543922"/>
          </a:xfrm>
        </p:grpSpPr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C693D89A-97DF-40F0-9DFA-F72C604D5E12}"/>
                </a:ext>
              </a:extLst>
            </p:cNvPr>
            <p:cNvGrpSpPr/>
            <p:nvPr/>
          </p:nvGrpSpPr>
          <p:grpSpPr>
            <a:xfrm>
              <a:off x="184002" y="3743258"/>
              <a:ext cx="11775956" cy="1639123"/>
              <a:chOff x="0" y="3208860"/>
              <a:chExt cx="12020310" cy="1757420"/>
            </a:xfrm>
          </p:grpSpPr>
          <p:grpSp>
            <p:nvGrpSpPr>
              <p:cNvPr id="36" name="Groupe 35">
                <a:extLst>
                  <a:ext uri="{FF2B5EF4-FFF2-40B4-BE49-F238E27FC236}">
                    <a16:creationId xmlns:a16="http://schemas.microsoft.com/office/drawing/2014/main" id="{936231FC-3C94-4D9B-8D27-D862994CE48F}"/>
                  </a:ext>
                </a:extLst>
              </p:cNvPr>
              <p:cNvGrpSpPr/>
              <p:nvPr/>
            </p:nvGrpSpPr>
            <p:grpSpPr>
              <a:xfrm>
                <a:off x="0" y="3208860"/>
                <a:ext cx="12020310" cy="1757420"/>
                <a:chOff x="0" y="3208860"/>
                <a:chExt cx="12020310" cy="1757420"/>
              </a:xfrm>
            </p:grpSpPr>
            <p:pic>
              <p:nvPicPr>
                <p:cNvPr id="32" name="Image 31">
                  <a:extLst>
                    <a:ext uri="{FF2B5EF4-FFF2-40B4-BE49-F238E27FC236}">
                      <a16:creationId xmlns:a16="http://schemas.microsoft.com/office/drawing/2014/main" id="{249B3041-BECF-48A6-A32F-7828B4E2B8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77281" b="4005"/>
                <a:stretch/>
              </p:blipFill>
              <p:spPr>
                <a:xfrm>
                  <a:off x="6500121" y="3208860"/>
                  <a:ext cx="5520189" cy="1139258"/>
                </a:xfrm>
                <a:prstGeom prst="rect">
                  <a:avLst/>
                </a:prstGeom>
                <a:ln>
                  <a:noFill/>
                </a:ln>
              </p:spPr>
            </p:pic>
            <p:grpSp>
              <p:nvGrpSpPr>
                <p:cNvPr id="35" name="Groupe 34">
                  <a:extLst>
                    <a:ext uri="{FF2B5EF4-FFF2-40B4-BE49-F238E27FC236}">
                      <a16:creationId xmlns:a16="http://schemas.microsoft.com/office/drawing/2014/main" id="{8FA905F2-C1E1-4612-8EE2-39166B450E73}"/>
                    </a:ext>
                  </a:extLst>
                </p:cNvPr>
                <p:cNvGrpSpPr/>
                <p:nvPr/>
              </p:nvGrpSpPr>
              <p:grpSpPr>
                <a:xfrm>
                  <a:off x="0" y="3220861"/>
                  <a:ext cx="10624275" cy="1745419"/>
                  <a:chOff x="0" y="3220861"/>
                  <a:chExt cx="10624275" cy="1745419"/>
                </a:xfrm>
              </p:grpSpPr>
              <p:pic>
                <p:nvPicPr>
                  <p:cNvPr id="31" name="Image 30">
                    <a:extLst>
                      <a:ext uri="{FF2B5EF4-FFF2-40B4-BE49-F238E27FC236}">
                        <a16:creationId xmlns:a16="http://schemas.microsoft.com/office/drawing/2014/main" id="{D39673C2-7AD5-4D1C-B12B-2BD0287E504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t="1" r="64896" b="-6231"/>
                  <a:stretch/>
                </p:blipFill>
                <p:spPr>
                  <a:xfrm>
                    <a:off x="0" y="3220861"/>
                    <a:ext cx="8248307" cy="1219194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BB8AD938-F939-4591-97EE-C637BFDCB0CC}"/>
                      </a:ext>
                    </a:extLst>
                  </p:cNvPr>
                  <p:cNvSpPr/>
                  <p:nvPr/>
                </p:nvSpPr>
                <p:spPr>
                  <a:xfrm>
                    <a:off x="4038600" y="4360818"/>
                    <a:ext cx="6585675" cy="60546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</p:grpSp>
          <p:pic>
            <p:nvPicPr>
              <p:cNvPr id="33" name="Image 32">
                <a:extLst>
                  <a:ext uri="{FF2B5EF4-FFF2-40B4-BE49-F238E27FC236}">
                    <a16:creationId xmlns:a16="http://schemas.microsoft.com/office/drawing/2014/main" id="{936C33F3-B468-45B6-99CC-4D7865E9D0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2926" r="14895" b="4005"/>
              <a:stretch/>
            </p:blipFill>
            <p:spPr>
              <a:xfrm>
                <a:off x="4124153" y="3208860"/>
                <a:ext cx="4124154" cy="1139258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D9D503DE-C38B-4549-A123-C25153CD75C1}"/>
                </a:ext>
              </a:extLst>
            </p:cNvPr>
            <p:cNvSpPr/>
            <p:nvPr/>
          </p:nvSpPr>
          <p:spPr>
            <a:xfrm>
              <a:off x="12700" y="4432551"/>
              <a:ext cx="4654698" cy="667476"/>
            </a:xfrm>
            <a:prstGeom prst="ellipse">
              <a:avLst/>
            </a:prstGeom>
            <a:noFill/>
            <a:ln w="381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0" name="Connecteur droit avec flèche 39">
              <a:extLst>
                <a:ext uri="{FF2B5EF4-FFF2-40B4-BE49-F238E27FC236}">
                  <a16:creationId xmlns:a16="http://schemas.microsoft.com/office/drawing/2014/main" id="{753C8BB0-DC8E-4BAB-ABE9-497605D88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33500" y="5100027"/>
              <a:ext cx="431800" cy="282354"/>
            </a:xfrm>
            <a:prstGeom prst="straightConnector1">
              <a:avLst/>
            </a:prstGeom>
            <a:ln>
              <a:solidFill>
                <a:srgbClr val="FFBD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73AE8EED-4DBB-4733-A144-58E3BE271F88}"/>
                </a:ext>
              </a:extLst>
            </p:cNvPr>
            <p:cNvSpPr txBox="1"/>
            <p:nvPr/>
          </p:nvSpPr>
          <p:spPr>
            <a:xfrm>
              <a:off x="145902" y="5408795"/>
              <a:ext cx="3127273" cy="646331"/>
            </a:xfrm>
            <a:prstGeom prst="rect">
              <a:avLst/>
            </a:prstGeom>
            <a:noFill/>
            <a:ln>
              <a:solidFill>
                <a:srgbClr val="FFBD59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/>
                <a:t>« Favoris »/  « Marques pages » que vous pouvez choisir</a:t>
              </a:r>
            </a:p>
          </p:txBody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7BF8554B-A85F-4026-A08D-0FB01C0D971D}"/>
                </a:ext>
              </a:extLst>
            </p:cNvPr>
            <p:cNvSpPr/>
            <p:nvPr/>
          </p:nvSpPr>
          <p:spPr>
            <a:xfrm>
              <a:off x="10337799" y="3970168"/>
              <a:ext cx="1250465" cy="667476"/>
            </a:xfrm>
            <a:prstGeom prst="ellipse">
              <a:avLst/>
            </a:prstGeom>
            <a:noFill/>
            <a:ln w="381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4" name="Connecteur droit avec flèche 43">
              <a:extLst>
                <a:ext uri="{FF2B5EF4-FFF2-40B4-BE49-F238E27FC236}">
                  <a16:creationId xmlns:a16="http://schemas.microsoft.com/office/drawing/2014/main" id="{6D308DAB-264E-4433-8709-AD78F8F75BD3}"/>
                </a:ext>
              </a:extLst>
            </p:cNvPr>
            <p:cNvCxnSpPr>
              <a:cxnSpLocks/>
              <a:endCxn id="45" idx="0"/>
            </p:cNvCxnSpPr>
            <p:nvPr/>
          </p:nvCxnSpPr>
          <p:spPr>
            <a:xfrm flipH="1">
              <a:off x="10588086" y="4649151"/>
              <a:ext cx="132936" cy="308768"/>
            </a:xfrm>
            <a:prstGeom prst="straightConnector1">
              <a:avLst/>
            </a:prstGeom>
            <a:ln>
              <a:solidFill>
                <a:srgbClr val="FFBD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53B87AC7-2CC9-4AB4-BB16-A68A2C2A06D5}"/>
                </a:ext>
              </a:extLst>
            </p:cNvPr>
            <p:cNvSpPr txBox="1"/>
            <p:nvPr/>
          </p:nvSpPr>
          <p:spPr>
            <a:xfrm>
              <a:off x="9962853" y="4957919"/>
              <a:ext cx="1250465" cy="369332"/>
            </a:xfrm>
            <a:prstGeom prst="rect">
              <a:avLst/>
            </a:prstGeom>
            <a:noFill/>
            <a:ln>
              <a:solidFill>
                <a:srgbClr val="FFBD59"/>
              </a:solidFill>
            </a:ln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D85EAE54-5101-4EFA-AE46-4895AD39664C}"/>
                </a:ext>
              </a:extLst>
            </p:cNvPr>
            <p:cNvSpPr/>
            <p:nvPr/>
          </p:nvSpPr>
          <p:spPr>
            <a:xfrm>
              <a:off x="11608361" y="4144267"/>
              <a:ext cx="368301" cy="357493"/>
            </a:xfrm>
            <a:prstGeom prst="ellipse">
              <a:avLst/>
            </a:prstGeom>
            <a:noFill/>
            <a:ln w="381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2" name="Connecteur droit avec flèche 51">
              <a:extLst>
                <a:ext uri="{FF2B5EF4-FFF2-40B4-BE49-F238E27FC236}">
                  <a16:creationId xmlns:a16="http://schemas.microsoft.com/office/drawing/2014/main" id="{D9E2EAD9-1796-4A22-8490-70DAEF8D15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90992" y="4501760"/>
              <a:ext cx="276953" cy="1203571"/>
            </a:xfrm>
            <a:prstGeom prst="straightConnector1">
              <a:avLst/>
            </a:prstGeom>
            <a:ln>
              <a:solidFill>
                <a:srgbClr val="FFBD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C860B115-9103-486A-8C2A-1C42E4FAAF99}"/>
                </a:ext>
              </a:extLst>
            </p:cNvPr>
            <p:cNvSpPr txBox="1"/>
            <p:nvPr/>
          </p:nvSpPr>
          <p:spPr>
            <a:xfrm>
              <a:off x="10291210" y="5707675"/>
              <a:ext cx="1685452" cy="369332"/>
            </a:xfrm>
            <a:prstGeom prst="rect">
              <a:avLst/>
            </a:prstGeom>
            <a:noFill/>
            <a:ln>
              <a:solidFill>
                <a:srgbClr val="FFBD59"/>
              </a:solidFill>
            </a:ln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49AECF61-4CE6-45B3-AE22-44E64C7F3B18}"/>
                </a:ext>
              </a:extLst>
            </p:cNvPr>
            <p:cNvSpPr/>
            <p:nvPr/>
          </p:nvSpPr>
          <p:spPr>
            <a:xfrm>
              <a:off x="9842202" y="4144267"/>
              <a:ext cx="368301" cy="357493"/>
            </a:xfrm>
            <a:prstGeom prst="ellipse">
              <a:avLst/>
            </a:prstGeom>
            <a:noFill/>
            <a:ln w="381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8" name="Connecteur droit avec flèche 57">
              <a:extLst>
                <a:ext uri="{FF2B5EF4-FFF2-40B4-BE49-F238E27FC236}">
                  <a16:creationId xmlns:a16="http://schemas.microsoft.com/office/drawing/2014/main" id="{0E8D4BE4-A512-4358-810A-8D0F764C2E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6352" y="3192020"/>
              <a:ext cx="224814" cy="836109"/>
            </a:xfrm>
            <a:prstGeom prst="straightConnector1">
              <a:avLst/>
            </a:prstGeom>
            <a:ln w="12700">
              <a:solidFill>
                <a:srgbClr val="FFBD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37264AF4-DF9C-4546-A7F3-2703E6F7C699}"/>
                </a:ext>
              </a:extLst>
            </p:cNvPr>
            <p:cNvSpPr txBox="1"/>
            <p:nvPr/>
          </p:nvSpPr>
          <p:spPr>
            <a:xfrm>
              <a:off x="9282954" y="2533085"/>
              <a:ext cx="2743200" cy="646331"/>
            </a:xfrm>
            <a:prstGeom prst="rect">
              <a:avLst/>
            </a:prstGeom>
            <a:noFill/>
            <a:ln>
              <a:solidFill>
                <a:srgbClr val="FFBD59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/>
                <a:t>Pour définir la page actuelle comme raccourci</a:t>
              </a:r>
            </a:p>
          </p:txBody>
        </p: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986A6F54-CD2C-4596-A662-6DAA4CA62D4F}"/>
                </a:ext>
              </a:extLst>
            </p:cNvPr>
            <p:cNvSpPr/>
            <p:nvPr/>
          </p:nvSpPr>
          <p:spPr>
            <a:xfrm>
              <a:off x="9473900" y="4131663"/>
              <a:ext cx="368301" cy="357493"/>
            </a:xfrm>
            <a:prstGeom prst="ellipse">
              <a:avLst/>
            </a:prstGeom>
            <a:noFill/>
            <a:ln w="381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3" name="Connecteur droit avec flèche 62">
              <a:extLst>
                <a:ext uri="{FF2B5EF4-FFF2-40B4-BE49-F238E27FC236}">
                  <a16:creationId xmlns:a16="http://schemas.microsoft.com/office/drawing/2014/main" id="{44D6F8E3-21AE-49D1-A79E-553E8228D02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81641" y="3238838"/>
              <a:ext cx="1145830" cy="797744"/>
            </a:xfrm>
            <a:prstGeom prst="straightConnector1">
              <a:avLst/>
            </a:prstGeom>
            <a:ln>
              <a:solidFill>
                <a:srgbClr val="FFBD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0623A0D2-6E87-409F-B52E-1C4BD17763C1}"/>
                </a:ext>
              </a:extLst>
            </p:cNvPr>
            <p:cNvSpPr txBox="1"/>
            <p:nvPr/>
          </p:nvSpPr>
          <p:spPr>
            <a:xfrm>
              <a:off x="7147856" y="2586584"/>
              <a:ext cx="1806700" cy="646331"/>
            </a:xfrm>
            <a:prstGeom prst="rect">
              <a:avLst/>
            </a:prstGeom>
            <a:noFill/>
            <a:ln>
              <a:solidFill>
                <a:srgbClr val="FFBD59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/>
                <a:t>Pour partager l’adresse du site</a:t>
              </a:r>
            </a:p>
          </p:txBody>
        </p:sp>
      </p:grpSp>
      <p:sp>
        <p:nvSpPr>
          <p:cNvPr id="71" name="Ellipse 70">
            <a:extLst>
              <a:ext uri="{FF2B5EF4-FFF2-40B4-BE49-F238E27FC236}">
                <a16:creationId xmlns:a16="http://schemas.microsoft.com/office/drawing/2014/main" id="{8FAD6038-B860-4DC9-9154-FC9D9AA76FC9}"/>
              </a:ext>
            </a:extLst>
          </p:cNvPr>
          <p:cNvSpPr/>
          <p:nvPr/>
        </p:nvSpPr>
        <p:spPr>
          <a:xfrm>
            <a:off x="3116341" y="3001735"/>
            <a:ext cx="368301" cy="357493"/>
          </a:xfrm>
          <a:prstGeom prst="ellipse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483FBDC6-CE1F-42ED-88DC-C215B0AEB89D}"/>
              </a:ext>
            </a:extLst>
          </p:cNvPr>
          <p:cNvSpPr/>
          <p:nvPr/>
        </p:nvSpPr>
        <p:spPr>
          <a:xfrm>
            <a:off x="2677229" y="2995194"/>
            <a:ext cx="368301" cy="357493"/>
          </a:xfrm>
          <a:prstGeom prst="ellipse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0DE2580A-0DB6-4301-8EA6-25EB2621A547}"/>
              </a:ext>
            </a:extLst>
          </p:cNvPr>
          <p:cNvCxnSpPr>
            <a:cxnSpLocks/>
            <a:stCxn id="72" idx="7"/>
            <a:endCxn id="77" idx="2"/>
          </p:cNvCxnSpPr>
          <p:nvPr/>
        </p:nvCxnSpPr>
        <p:spPr>
          <a:xfrm flipV="1">
            <a:off x="2991594" y="2152447"/>
            <a:ext cx="921404" cy="895101"/>
          </a:xfrm>
          <a:prstGeom prst="straightConnector1">
            <a:avLst/>
          </a:prstGeom>
          <a:ln>
            <a:solidFill>
              <a:srgbClr val="FFBD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DEC92A30-DCBD-429A-A39F-A9462456422E}"/>
              </a:ext>
            </a:extLst>
          </p:cNvPr>
          <p:cNvCxnSpPr>
            <a:cxnSpLocks/>
            <a:stCxn id="71" idx="7"/>
          </p:cNvCxnSpPr>
          <p:nvPr/>
        </p:nvCxnSpPr>
        <p:spPr>
          <a:xfrm flipV="1">
            <a:off x="3430706" y="2726059"/>
            <a:ext cx="1035508" cy="328030"/>
          </a:xfrm>
          <a:prstGeom prst="straightConnector1">
            <a:avLst/>
          </a:prstGeom>
          <a:ln>
            <a:solidFill>
              <a:srgbClr val="FFBD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ZoneTexte 76">
            <a:extLst>
              <a:ext uri="{FF2B5EF4-FFF2-40B4-BE49-F238E27FC236}">
                <a16:creationId xmlns:a16="http://schemas.microsoft.com/office/drawing/2014/main" id="{AC43AA94-1C7D-4C88-90AD-1B363A7A33C4}"/>
              </a:ext>
            </a:extLst>
          </p:cNvPr>
          <p:cNvSpPr txBox="1"/>
          <p:nvPr/>
        </p:nvSpPr>
        <p:spPr>
          <a:xfrm>
            <a:off x="3009648" y="1506116"/>
            <a:ext cx="1806700" cy="646331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Pour fermer l’onglet « actif »</a:t>
            </a: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BF98981A-D9BF-4C09-9509-FD5AF758BA2A}"/>
              </a:ext>
            </a:extLst>
          </p:cNvPr>
          <p:cNvSpPr txBox="1"/>
          <p:nvPr/>
        </p:nvSpPr>
        <p:spPr>
          <a:xfrm>
            <a:off x="4505111" y="2413080"/>
            <a:ext cx="1806700" cy="646331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Pour ouvrir un nouvel onglet</a:t>
            </a: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D29A6E7A-89D2-4CF0-9200-E1D8F28638E1}"/>
              </a:ext>
            </a:extLst>
          </p:cNvPr>
          <p:cNvSpPr/>
          <p:nvPr/>
        </p:nvSpPr>
        <p:spPr>
          <a:xfrm>
            <a:off x="912033" y="3346145"/>
            <a:ext cx="368301" cy="357493"/>
          </a:xfrm>
          <a:prstGeom prst="ellipse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10DBAEDD-7D56-46C2-9351-D2A21E5A3089}"/>
              </a:ext>
            </a:extLst>
          </p:cNvPr>
          <p:cNvSpPr/>
          <p:nvPr/>
        </p:nvSpPr>
        <p:spPr>
          <a:xfrm>
            <a:off x="133202" y="3390899"/>
            <a:ext cx="704997" cy="357493"/>
          </a:xfrm>
          <a:prstGeom prst="ellipse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0707E34A-C2F1-465C-9308-DEC0D51B834D}"/>
              </a:ext>
            </a:extLst>
          </p:cNvPr>
          <p:cNvCxnSpPr>
            <a:cxnSpLocks/>
            <a:stCxn id="81" idx="7"/>
          </p:cNvCxnSpPr>
          <p:nvPr/>
        </p:nvCxnSpPr>
        <p:spPr>
          <a:xfrm flipV="1">
            <a:off x="1226398" y="2855343"/>
            <a:ext cx="291498" cy="543156"/>
          </a:xfrm>
          <a:prstGeom prst="straightConnector1">
            <a:avLst/>
          </a:prstGeom>
          <a:ln>
            <a:solidFill>
              <a:srgbClr val="FFBD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7EE6560E-F561-4613-8894-A13E6D44F81F}"/>
              </a:ext>
            </a:extLst>
          </p:cNvPr>
          <p:cNvCxnSpPr>
            <a:cxnSpLocks/>
            <a:stCxn id="82" idx="0"/>
          </p:cNvCxnSpPr>
          <p:nvPr/>
        </p:nvCxnSpPr>
        <p:spPr>
          <a:xfrm flipV="1">
            <a:off x="485701" y="2218119"/>
            <a:ext cx="33406" cy="1172780"/>
          </a:xfrm>
          <a:prstGeom prst="straightConnector1">
            <a:avLst/>
          </a:prstGeom>
          <a:ln>
            <a:solidFill>
              <a:srgbClr val="FFBD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ZoneTexte 89">
            <a:extLst>
              <a:ext uri="{FF2B5EF4-FFF2-40B4-BE49-F238E27FC236}">
                <a16:creationId xmlns:a16="http://schemas.microsoft.com/office/drawing/2014/main" id="{6D386208-F0BB-4B35-974F-59BEC2268E55}"/>
              </a:ext>
            </a:extLst>
          </p:cNvPr>
          <p:cNvSpPr txBox="1"/>
          <p:nvPr/>
        </p:nvSpPr>
        <p:spPr>
          <a:xfrm>
            <a:off x="1072182" y="2234238"/>
            <a:ext cx="1992437" cy="646331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r>
              <a:rPr lang="fr-FR"/>
              <a:t>Pour « rafraîchir » la page</a:t>
            </a:r>
            <a:endParaRPr lang="fr-FR" dirty="0"/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4FF9B9AA-0E42-48C7-B09B-49016F2CBAC3}"/>
              </a:ext>
            </a:extLst>
          </p:cNvPr>
          <p:cNvSpPr txBox="1"/>
          <p:nvPr/>
        </p:nvSpPr>
        <p:spPr>
          <a:xfrm>
            <a:off x="159132" y="1571788"/>
            <a:ext cx="2377565" cy="646331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r>
              <a:rPr lang="fr-FR"/>
              <a:t>Pour revenir à la page précédente/suivante</a:t>
            </a:r>
            <a:endParaRPr lang="fr-FR" dirty="0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C09C7F05-7F2A-4130-A7A0-09F04FBA2A3F}"/>
              </a:ext>
            </a:extLst>
          </p:cNvPr>
          <p:cNvSpPr/>
          <p:nvPr/>
        </p:nvSpPr>
        <p:spPr>
          <a:xfrm>
            <a:off x="1504634" y="3372417"/>
            <a:ext cx="3697730" cy="419195"/>
          </a:xfrm>
          <a:prstGeom prst="ellipse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4943DA02-5A5C-4610-9498-C9923B0522E4}"/>
              </a:ext>
            </a:extLst>
          </p:cNvPr>
          <p:cNvCxnSpPr>
            <a:cxnSpLocks/>
            <a:stCxn id="93" idx="5"/>
            <a:endCxn id="97" idx="0"/>
          </p:cNvCxnSpPr>
          <p:nvPr/>
        </p:nvCxnSpPr>
        <p:spPr>
          <a:xfrm>
            <a:off x="4660844" y="3730222"/>
            <a:ext cx="1260398" cy="625302"/>
          </a:xfrm>
          <a:prstGeom prst="straightConnector1">
            <a:avLst/>
          </a:prstGeom>
          <a:ln>
            <a:solidFill>
              <a:srgbClr val="FFBD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ZoneTexte 96">
            <a:extLst>
              <a:ext uri="{FF2B5EF4-FFF2-40B4-BE49-F238E27FC236}">
                <a16:creationId xmlns:a16="http://schemas.microsoft.com/office/drawing/2014/main" id="{A76D738D-7B7E-47BE-A65B-C8BDAD1346AA}"/>
              </a:ext>
            </a:extLst>
          </p:cNvPr>
          <p:cNvSpPr txBox="1"/>
          <p:nvPr/>
        </p:nvSpPr>
        <p:spPr>
          <a:xfrm>
            <a:off x="5105067" y="4355524"/>
            <a:ext cx="1632350" cy="369332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Barre d’adresse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C7FE60CC-2745-4ACB-9CA0-76F1BFB41E95}"/>
              </a:ext>
            </a:extLst>
          </p:cNvPr>
          <p:cNvSpPr txBox="1"/>
          <p:nvPr/>
        </p:nvSpPr>
        <p:spPr>
          <a:xfrm>
            <a:off x="3912998" y="4986099"/>
            <a:ext cx="248626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💡 Dans la </a:t>
            </a:r>
            <a:r>
              <a:rPr lang="fr-FR" b="1" dirty="0"/>
              <a:t>vraie vie </a:t>
            </a:r>
            <a:r>
              <a:rPr lang="fr-FR" dirty="0"/>
              <a:t>:</a:t>
            </a:r>
          </a:p>
          <a:p>
            <a:endParaRPr lang="fr-FR" dirty="0"/>
          </a:p>
          <a:p>
            <a:r>
              <a:rPr lang="fr-FR" dirty="0"/>
              <a:t>🏠 Adresse = </a:t>
            </a:r>
          </a:p>
          <a:p>
            <a:r>
              <a:rPr lang="fr-FR" dirty="0"/>
              <a:t>rue, code postal…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12B2318F-9FD9-45D8-AFA3-A0841727218E}"/>
              </a:ext>
            </a:extLst>
          </p:cNvPr>
          <p:cNvSpPr txBox="1"/>
          <p:nvPr/>
        </p:nvSpPr>
        <p:spPr>
          <a:xfrm>
            <a:off x="6497838" y="4687540"/>
            <a:ext cx="3233082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💡 </a:t>
            </a:r>
            <a:r>
              <a:rPr lang="fr-FR" b="1" dirty="0"/>
              <a:t>Sur internet </a:t>
            </a:r>
            <a:r>
              <a:rPr lang="fr-FR" dirty="0"/>
              <a:t>:</a:t>
            </a:r>
          </a:p>
          <a:p>
            <a:endParaRPr lang="fr-FR" dirty="0"/>
          </a:p>
          <a:p>
            <a:r>
              <a:rPr lang="fr-FR" dirty="0"/>
              <a:t>Chaque Page web a aussi une adresse appelée URL</a:t>
            </a:r>
          </a:p>
          <a:p>
            <a:endParaRPr lang="fr-FR" dirty="0"/>
          </a:p>
          <a:p>
            <a:r>
              <a:rPr lang="fr-FR" dirty="0"/>
              <a:t>On trouve dans l’URL le nom du site internet sur lequel on est.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582762EF-CD57-4C87-BE22-789E5FF0CC9E}"/>
              </a:ext>
            </a:extLst>
          </p:cNvPr>
          <p:cNvCxnSpPr/>
          <p:nvPr/>
        </p:nvCxnSpPr>
        <p:spPr>
          <a:xfrm>
            <a:off x="6539286" y="4884335"/>
            <a:ext cx="0" cy="1654577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28911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610375-4C71-4959-A2B5-E5A46C3F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/>
              <a:t>La</a:t>
            </a:r>
            <a:r>
              <a:rPr lang="fr-FR" sz="4000" b="1" dirty="0">
                <a:solidFill>
                  <a:srgbClr val="00B0F0"/>
                </a:solidFill>
              </a:rPr>
              <a:t> </a:t>
            </a:r>
            <a:r>
              <a:rPr lang="fr-FR" sz="4000" b="1" dirty="0">
                <a:solidFill>
                  <a:srgbClr val="FFC000"/>
                </a:solidFill>
              </a:rPr>
              <a:t>fenêtre de Navigation</a:t>
            </a:r>
            <a:endParaRPr lang="fr-FR" sz="4000" dirty="0">
              <a:solidFill>
                <a:srgbClr val="FFC000"/>
              </a:solidFill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199" y="1051660"/>
            <a:ext cx="10515600" cy="0"/>
          </a:xfrm>
          <a:prstGeom prst="line">
            <a:avLst/>
          </a:prstGeom>
          <a:ln w="76200">
            <a:solidFill>
              <a:srgbClr val="FFBD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EECEA037-B353-4A72-AC95-EF98EC9DAEFA}"/>
              </a:ext>
            </a:extLst>
          </p:cNvPr>
          <p:cNvSpPr txBox="1"/>
          <p:nvPr/>
        </p:nvSpPr>
        <p:spPr>
          <a:xfrm rot="20306850">
            <a:off x="183198" y="560544"/>
            <a:ext cx="1600200" cy="369332"/>
          </a:xfrm>
          <a:prstGeom prst="rect">
            <a:avLst/>
          </a:prstGeom>
          <a:noFill/>
          <a:ln w="38100">
            <a:solidFill>
              <a:srgbClr val="FFBD59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💡 Bon à savoir </a:t>
            </a: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ECB67F1A-F7AE-4B28-99EE-78E294CF5DB8}"/>
              </a:ext>
            </a:extLst>
          </p:cNvPr>
          <p:cNvGrpSpPr/>
          <p:nvPr/>
        </p:nvGrpSpPr>
        <p:grpSpPr>
          <a:xfrm>
            <a:off x="0" y="1804172"/>
            <a:ext cx="12013454" cy="3543922"/>
            <a:chOff x="12700" y="2533085"/>
            <a:chExt cx="12013454" cy="3543922"/>
          </a:xfrm>
        </p:grpSpPr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C693D89A-97DF-40F0-9DFA-F72C604D5E12}"/>
                </a:ext>
              </a:extLst>
            </p:cNvPr>
            <p:cNvGrpSpPr/>
            <p:nvPr/>
          </p:nvGrpSpPr>
          <p:grpSpPr>
            <a:xfrm>
              <a:off x="184002" y="3743258"/>
              <a:ext cx="11775956" cy="1639123"/>
              <a:chOff x="0" y="3208860"/>
              <a:chExt cx="12020310" cy="1757420"/>
            </a:xfrm>
          </p:grpSpPr>
          <p:grpSp>
            <p:nvGrpSpPr>
              <p:cNvPr id="36" name="Groupe 35">
                <a:extLst>
                  <a:ext uri="{FF2B5EF4-FFF2-40B4-BE49-F238E27FC236}">
                    <a16:creationId xmlns:a16="http://schemas.microsoft.com/office/drawing/2014/main" id="{936231FC-3C94-4D9B-8D27-D862994CE48F}"/>
                  </a:ext>
                </a:extLst>
              </p:cNvPr>
              <p:cNvGrpSpPr/>
              <p:nvPr/>
            </p:nvGrpSpPr>
            <p:grpSpPr>
              <a:xfrm>
                <a:off x="0" y="3208860"/>
                <a:ext cx="12020310" cy="1757420"/>
                <a:chOff x="0" y="3208860"/>
                <a:chExt cx="12020310" cy="1757420"/>
              </a:xfrm>
            </p:grpSpPr>
            <p:pic>
              <p:nvPicPr>
                <p:cNvPr id="32" name="Image 31">
                  <a:extLst>
                    <a:ext uri="{FF2B5EF4-FFF2-40B4-BE49-F238E27FC236}">
                      <a16:creationId xmlns:a16="http://schemas.microsoft.com/office/drawing/2014/main" id="{249B3041-BECF-48A6-A32F-7828B4E2B8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77281" b="4005"/>
                <a:stretch/>
              </p:blipFill>
              <p:spPr>
                <a:xfrm>
                  <a:off x="6500121" y="3208860"/>
                  <a:ext cx="5520189" cy="1139258"/>
                </a:xfrm>
                <a:prstGeom prst="rect">
                  <a:avLst/>
                </a:prstGeom>
                <a:ln>
                  <a:noFill/>
                </a:ln>
              </p:spPr>
            </p:pic>
            <p:grpSp>
              <p:nvGrpSpPr>
                <p:cNvPr id="35" name="Groupe 34">
                  <a:extLst>
                    <a:ext uri="{FF2B5EF4-FFF2-40B4-BE49-F238E27FC236}">
                      <a16:creationId xmlns:a16="http://schemas.microsoft.com/office/drawing/2014/main" id="{8FA905F2-C1E1-4612-8EE2-39166B450E73}"/>
                    </a:ext>
                  </a:extLst>
                </p:cNvPr>
                <p:cNvGrpSpPr/>
                <p:nvPr/>
              </p:nvGrpSpPr>
              <p:grpSpPr>
                <a:xfrm>
                  <a:off x="0" y="3220861"/>
                  <a:ext cx="10624275" cy="1745419"/>
                  <a:chOff x="0" y="3220861"/>
                  <a:chExt cx="10624275" cy="1745419"/>
                </a:xfrm>
              </p:grpSpPr>
              <p:pic>
                <p:nvPicPr>
                  <p:cNvPr id="31" name="Image 30">
                    <a:extLst>
                      <a:ext uri="{FF2B5EF4-FFF2-40B4-BE49-F238E27FC236}">
                        <a16:creationId xmlns:a16="http://schemas.microsoft.com/office/drawing/2014/main" id="{D39673C2-7AD5-4D1C-B12B-2BD0287E504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t="1" r="64896" b="-6231"/>
                  <a:stretch/>
                </p:blipFill>
                <p:spPr>
                  <a:xfrm>
                    <a:off x="0" y="3220861"/>
                    <a:ext cx="8248307" cy="1219194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BB8AD938-F939-4591-97EE-C637BFDCB0CC}"/>
                      </a:ext>
                    </a:extLst>
                  </p:cNvPr>
                  <p:cNvSpPr/>
                  <p:nvPr/>
                </p:nvSpPr>
                <p:spPr>
                  <a:xfrm>
                    <a:off x="4038600" y="4360818"/>
                    <a:ext cx="6585675" cy="60546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</p:grpSp>
          <p:pic>
            <p:nvPicPr>
              <p:cNvPr id="33" name="Image 32">
                <a:extLst>
                  <a:ext uri="{FF2B5EF4-FFF2-40B4-BE49-F238E27FC236}">
                    <a16:creationId xmlns:a16="http://schemas.microsoft.com/office/drawing/2014/main" id="{936C33F3-B468-45B6-99CC-4D7865E9D0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2926" r="14895" b="4005"/>
              <a:stretch/>
            </p:blipFill>
            <p:spPr>
              <a:xfrm>
                <a:off x="4124153" y="3208860"/>
                <a:ext cx="4124154" cy="1139258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D9D503DE-C38B-4549-A123-C25153CD75C1}"/>
                </a:ext>
              </a:extLst>
            </p:cNvPr>
            <p:cNvSpPr/>
            <p:nvPr/>
          </p:nvSpPr>
          <p:spPr>
            <a:xfrm>
              <a:off x="12700" y="4432551"/>
              <a:ext cx="4654698" cy="667476"/>
            </a:xfrm>
            <a:prstGeom prst="ellipse">
              <a:avLst/>
            </a:prstGeom>
            <a:noFill/>
            <a:ln w="381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0" name="Connecteur droit avec flèche 39">
              <a:extLst>
                <a:ext uri="{FF2B5EF4-FFF2-40B4-BE49-F238E27FC236}">
                  <a16:creationId xmlns:a16="http://schemas.microsoft.com/office/drawing/2014/main" id="{753C8BB0-DC8E-4BAB-ABE9-497605D88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33500" y="5100027"/>
              <a:ext cx="431800" cy="282354"/>
            </a:xfrm>
            <a:prstGeom prst="straightConnector1">
              <a:avLst/>
            </a:prstGeom>
            <a:ln>
              <a:solidFill>
                <a:srgbClr val="FFBD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73AE8EED-4DBB-4733-A144-58E3BE271F88}"/>
                </a:ext>
              </a:extLst>
            </p:cNvPr>
            <p:cNvSpPr txBox="1"/>
            <p:nvPr/>
          </p:nvSpPr>
          <p:spPr>
            <a:xfrm>
              <a:off x="145902" y="5408795"/>
              <a:ext cx="3127273" cy="646331"/>
            </a:xfrm>
            <a:prstGeom prst="rect">
              <a:avLst/>
            </a:prstGeom>
            <a:noFill/>
            <a:ln>
              <a:solidFill>
                <a:srgbClr val="FFBD59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/>
                <a:t>« Favoris »/  « Marques pages » que vous pouvez choisir</a:t>
              </a:r>
            </a:p>
          </p:txBody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7BF8554B-A85F-4026-A08D-0FB01C0D971D}"/>
                </a:ext>
              </a:extLst>
            </p:cNvPr>
            <p:cNvSpPr/>
            <p:nvPr/>
          </p:nvSpPr>
          <p:spPr>
            <a:xfrm>
              <a:off x="10337799" y="3970168"/>
              <a:ext cx="1250465" cy="667476"/>
            </a:xfrm>
            <a:prstGeom prst="ellipse">
              <a:avLst/>
            </a:prstGeom>
            <a:noFill/>
            <a:ln w="381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4" name="Connecteur droit avec flèche 43">
              <a:extLst>
                <a:ext uri="{FF2B5EF4-FFF2-40B4-BE49-F238E27FC236}">
                  <a16:creationId xmlns:a16="http://schemas.microsoft.com/office/drawing/2014/main" id="{6D308DAB-264E-4433-8709-AD78F8F75BD3}"/>
                </a:ext>
              </a:extLst>
            </p:cNvPr>
            <p:cNvCxnSpPr>
              <a:cxnSpLocks/>
              <a:endCxn id="45" idx="0"/>
            </p:cNvCxnSpPr>
            <p:nvPr/>
          </p:nvCxnSpPr>
          <p:spPr>
            <a:xfrm flipH="1">
              <a:off x="10588086" y="4649151"/>
              <a:ext cx="132936" cy="308768"/>
            </a:xfrm>
            <a:prstGeom prst="straightConnector1">
              <a:avLst/>
            </a:prstGeom>
            <a:ln>
              <a:solidFill>
                <a:srgbClr val="FFBD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53B87AC7-2CC9-4AB4-BB16-A68A2C2A06D5}"/>
                </a:ext>
              </a:extLst>
            </p:cNvPr>
            <p:cNvSpPr txBox="1"/>
            <p:nvPr/>
          </p:nvSpPr>
          <p:spPr>
            <a:xfrm>
              <a:off x="9962853" y="4957919"/>
              <a:ext cx="1250465" cy="369332"/>
            </a:xfrm>
            <a:prstGeom prst="rect">
              <a:avLst/>
            </a:prstGeom>
            <a:noFill/>
            <a:ln>
              <a:solidFill>
                <a:srgbClr val="FFBD59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/>
                <a:t>Extensions</a:t>
              </a:r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D85EAE54-5101-4EFA-AE46-4895AD39664C}"/>
                </a:ext>
              </a:extLst>
            </p:cNvPr>
            <p:cNvSpPr/>
            <p:nvPr/>
          </p:nvSpPr>
          <p:spPr>
            <a:xfrm>
              <a:off x="11608361" y="4144267"/>
              <a:ext cx="368301" cy="357493"/>
            </a:xfrm>
            <a:prstGeom prst="ellipse">
              <a:avLst/>
            </a:prstGeom>
            <a:noFill/>
            <a:ln w="381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2" name="Connecteur droit avec flèche 51">
              <a:extLst>
                <a:ext uri="{FF2B5EF4-FFF2-40B4-BE49-F238E27FC236}">
                  <a16:creationId xmlns:a16="http://schemas.microsoft.com/office/drawing/2014/main" id="{D9E2EAD9-1796-4A22-8490-70DAEF8D15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90992" y="4501760"/>
              <a:ext cx="276953" cy="1203571"/>
            </a:xfrm>
            <a:prstGeom prst="straightConnector1">
              <a:avLst/>
            </a:prstGeom>
            <a:ln>
              <a:solidFill>
                <a:srgbClr val="FFBD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C860B115-9103-486A-8C2A-1C42E4FAAF99}"/>
                </a:ext>
              </a:extLst>
            </p:cNvPr>
            <p:cNvSpPr txBox="1"/>
            <p:nvPr/>
          </p:nvSpPr>
          <p:spPr>
            <a:xfrm>
              <a:off x="10291210" y="5707675"/>
              <a:ext cx="1685452" cy="369332"/>
            </a:xfrm>
            <a:prstGeom prst="rect">
              <a:avLst/>
            </a:prstGeom>
            <a:noFill/>
            <a:ln>
              <a:solidFill>
                <a:srgbClr val="FFBD59"/>
              </a:solidFill>
            </a:ln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49AECF61-4CE6-45B3-AE22-44E64C7F3B18}"/>
                </a:ext>
              </a:extLst>
            </p:cNvPr>
            <p:cNvSpPr/>
            <p:nvPr/>
          </p:nvSpPr>
          <p:spPr>
            <a:xfrm>
              <a:off x="9842202" y="4144267"/>
              <a:ext cx="368301" cy="357493"/>
            </a:xfrm>
            <a:prstGeom prst="ellipse">
              <a:avLst/>
            </a:prstGeom>
            <a:noFill/>
            <a:ln w="381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8" name="Connecteur droit avec flèche 57">
              <a:extLst>
                <a:ext uri="{FF2B5EF4-FFF2-40B4-BE49-F238E27FC236}">
                  <a16:creationId xmlns:a16="http://schemas.microsoft.com/office/drawing/2014/main" id="{0E8D4BE4-A512-4358-810A-8D0F764C2E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6352" y="3192020"/>
              <a:ext cx="224814" cy="836109"/>
            </a:xfrm>
            <a:prstGeom prst="straightConnector1">
              <a:avLst/>
            </a:prstGeom>
            <a:ln w="12700">
              <a:solidFill>
                <a:srgbClr val="FFBD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37264AF4-DF9C-4546-A7F3-2703E6F7C699}"/>
                </a:ext>
              </a:extLst>
            </p:cNvPr>
            <p:cNvSpPr txBox="1"/>
            <p:nvPr/>
          </p:nvSpPr>
          <p:spPr>
            <a:xfrm>
              <a:off x="9282954" y="2533085"/>
              <a:ext cx="2743200" cy="646331"/>
            </a:xfrm>
            <a:prstGeom prst="rect">
              <a:avLst/>
            </a:prstGeom>
            <a:noFill/>
            <a:ln>
              <a:solidFill>
                <a:srgbClr val="FFBD59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/>
                <a:t>Pour définir la page actuelle comme raccourci</a:t>
              </a:r>
            </a:p>
          </p:txBody>
        </p: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986A6F54-CD2C-4596-A662-6DAA4CA62D4F}"/>
                </a:ext>
              </a:extLst>
            </p:cNvPr>
            <p:cNvSpPr/>
            <p:nvPr/>
          </p:nvSpPr>
          <p:spPr>
            <a:xfrm>
              <a:off x="9473900" y="4131663"/>
              <a:ext cx="368301" cy="357493"/>
            </a:xfrm>
            <a:prstGeom prst="ellipse">
              <a:avLst/>
            </a:prstGeom>
            <a:noFill/>
            <a:ln w="381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3" name="Connecteur droit avec flèche 62">
              <a:extLst>
                <a:ext uri="{FF2B5EF4-FFF2-40B4-BE49-F238E27FC236}">
                  <a16:creationId xmlns:a16="http://schemas.microsoft.com/office/drawing/2014/main" id="{44D6F8E3-21AE-49D1-A79E-553E8228D02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81641" y="3238838"/>
              <a:ext cx="1145830" cy="797744"/>
            </a:xfrm>
            <a:prstGeom prst="straightConnector1">
              <a:avLst/>
            </a:prstGeom>
            <a:ln>
              <a:solidFill>
                <a:srgbClr val="FFBD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0623A0D2-6E87-409F-B52E-1C4BD17763C1}"/>
                </a:ext>
              </a:extLst>
            </p:cNvPr>
            <p:cNvSpPr txBox="1"/>
            <p:nvPr/>
          </p:nvSpPr>
          <p:spPr>
            <a:xfrm>
              <a:off x="7147856" y="2586584"/>
              <a:ext cx="1806700" cy="646331"/>
            </a:xfrm>
            <a:prstGeom prst="rect">
              <a:avLst/>
            </a:prstGeom>
            <a:noFill/>
            <a:ln>
              <a:solidFill>
                <a:srgbClr val="FFBD59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/>
                <a:t>Pour partager l’adresse du site</a:t>
              </a:r>
            </a:p>
          </p:txBody>
        </p:sp>
      </p:grpSp>
      <p:sp>
        <p:nvSpPr>
          <p:cNvPr id="71" name="Ellipse 70">
            <a:extLst>
              <a:ext uri="{FF2B5EF4-FFF2-40B4-BE49-F238E27FC236}">
                <a16:creationId xmlns:a16="http://schemas.microsoft.com/office/drawing/2014/main" id="{8FAD6038-B860-4DC9-9154-FC9D9AA76FC9}"/>
              </a:ext>
            </a:extLst>
          </p:cNvPr>
          <p:cNvSpPr/>
          <p:nvPr/>
        </p:nvSpPr>
        <p:spPr>
          <a:xfrm>
            <a:off x="3116341" y="3001735"/>
            <a:ext cx="368301" cy="357493"/>
          </a:xfrm>
          <a:prstGeom prst="ellipse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483FBDC6-CE1F-42ED-88DC-C215B0AEB89D}"/>
              </a:ext>
            </a:extLst>
          </p:cNvPr>
          <p:cNvSpPr/>
          <p:nvPr/>
        </p:nvSpPr>
        <p:spPr>
          <a:xfrm>
            <a:off x="2677229" y="2995194"/>
            <a:ext cx="368301" cy="357493"/>
          </a:xfrm>
          <a:prstGeom prst="ellipse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0DE2580A-0DB6-4301-8EA6-25EB2621A547}"/>
              </a:ext>
            </a:extLst>
          </p:cNvPr>
          <p:cNvCxnSpPr>
            <a:cxnSpLocks/>
            <a:stCxn id="72" idx="7"/>
            <a:endCxn id="77" idx="2"/>
          </p:cNvCxnSpPr>
          <p:nvPr/>
        </p:nvCxnSpPr>
        <p:spPr>
          <a:xfrm flipV="1">
            <a:off x="2991594" y="2152447"/>
            <a:ext cx="921404" cy="895101"/>
          </a:xfrm>
          <a:prstGeom prst="straightConnector1">
            <a:avLst/>
          </a:prstGeom>
          <a:ln>
            <a:solidFill>
              <a:srgbClr val="FFBD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DEC92A30-DCBD-429A-A39F-A9462456422E}"/>
              </a:ext>
            </a:extLst>
          </p:cNvPr>
          <p:cNvCxnSpPr>
            <a:cxnSpLocks/>
            <a:stCxn id="71" idx="7"/>
          </p:cNvCxnSpPr>
          <p:nvPr/>
        </p:nvCxnSpPr>
        <p:spPr>
          <a:xfrm flipV="1">
            <a:off x="3430706" y="2726059"/>
            <a:ext cx="1035508" cy="328030"/>
          </a:xfrm>
          <a:prstGeom prst="straightConnector1">
            <a:avLst/>
          </a:prstGeom>
          <a:ln>
            <a:solidFill>
              <a:srgbClr val="FFBD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ZoneTexte 76">
            <a:extLst>
              <a:ext uri="{FF2B5EF4-FFF2-40B4-BE49-F238E27FC236}">
                <a16:creationId xmlns:a16="http://schemas.microsoft.com/office/drawing/2014/main" id="{AC43AA94-1C7D-4C88-90AD-1B363A7A33C4}"/>
              </a:ext>
            </a:extLst>
          </p:cNvPr>
          <p:cNvSpPr txBox="1"/>
          <p:nvPr/>
        </p:nvSpPr>
        <p:spPr>
          <a:xfrm>
            <a:off x="3009648" y="1506116"/>
            <a:ext cx="1806700" cy="646331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Pour fermer l’onglet « actif »</a:t>
            </a: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BF98981A-D9BF-4C09-9509-FD5AF758BA2A}"/>
              </a:ext>
            </a:extLst>
          </p:cNvPr>
          <p:cNvSpPr txBox="1"/>
          <p:nvPr/>
        </p:nvSpPr>
        <p:spPr>
          <a:xfrm>
            <a:off x="4505111" y="2413080"/>
            <a:ext cx="1806700" cy="646331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Pour ouvrir un nouvel onglet</a:t>
            </a: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D29A6E7A-89D2-4CF0-9200-E1D8F28638E1}"/>
              </a:ext>
            </a:extLst>
          </p:cNvPr>
          <p:cNvSpPr/>
          <p:nvPr/>
        </p:nvSpPr>
        <p:spPr>
          <a:xfrm>
            <a:off x="912033" y="3346145"/>
            <a:ext cx="368301" cy="357493"/>
          </a:xfrm>
          <a:prstGeom prst="ellipse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10DBAEDD-7D56-46C2-9351-D2A21E5A3089}"/>
              </a:ext>
            </a:extLst>
          </p:cNvPr>
          <p:cNvSpPr/>
          <p:nvPr/>
        </p:nvSpPr>
        <p:spPr>
          <a:xfrm>
            <a:off x="133202" y="3390899"/>
            <a:ext cx="704997" cy="357493"/>
          </a:xfrm>
          <a:prstGeom prst="ellipse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0707E34A-C2F1-465C-9308-DEC0D51B834D}"/>
              </a:ext>
            </a:extLst>
          </p:cNvPr>
          <p:cNvCxnSpPr>
            <a:cxnSpLocks/>
            <a:stCxn id="81" idx="7"/>
          </p:cNvCxnSpPr>
          <p:nvPr/>
        </p:nvCxnSpPr>
        <p:spPr>
          <a:xfrm flipV="1">
            <a:off x="1226398" y="2855343"/>
            <a:ext cx="291498" cy="543156"/>
          </a:xfrm>
          <a:prstGeom prst="straightConnector1">
            <a:avLst/>
          </a:prstGeom>
          <a:ln>
            <a:solidFill>
              <a:srgbClr val="FFBD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7EE6560E-F561-4613-8894-A13E6D44F81F}"/>
              </a:ext>
            </a:extLst>
          </p:cNvPr>
          <p:cNvCxnSpPr>
            <a:cxnSpLocks/>
            <a:stCxn id="82" idx="0"/>
          </p:cNvCxnSpPr>
          <p:nvPr/>
        </p:nvCxnSpPr>
        <p:spPr>
          <a:xfrm flipV="1">
            <a:off x="485701" y="2218119"/>
            <a:ext cx="33406" cy="1172780"/>
          </a:xfrm>
          <a:prstGeom prst="straightConnector1">
            <a:avLst/>
          </a:prstGeom>
          <a:ln>
            <a:solidFill>
              <a:srgbClr val="FFBD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ZoneTexte 89">
            <a:extLst>
              <a:ext uri="{FF2B5EF4-FFF2-40B4-BE49-F238E27FC236}">
                <a16:creationId xmlns:a16="http://schemas.microsoft.com/office/drawing/2014/main" id="{6D386208-F0BB-4B35-974F-59BEC2268E55}"/>
              </a:ext>
            </a:extLst>
          </p:cNvPr>
          <p:cNvSpPr txBox="1"/>
          <p:nvPr/>
        </p:nvSpPr>
        <p:spPr>
          <a:xfrm>
            <a:off x="1072182" y="2234238"/>
            <a:ext cx="1992437" cy="646331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r>
              <a:rPr lang="fr-FR"/>
              <a:t>Pour « rafraîchir » la page</a:t>
            </a:r>
            <a:endParaRPr lang="fr-FR" dirty="0"/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4FF9B9AA-0E42-48C7-B09B-49016F2CBAC3}"/>
              </a:ext>
            </a:extLst>
          </p:cNvPr>
          <p:cNvSpPr txBox="1"/>
          <p:nvPr/>
        </p:nvSpPr>
        <p:spPr>
          <a:xfrm>
            <a:off x="159132" y="1571788"/>
            <a:ext cx="2377565" cy="646331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r>
              <a:rPr lang="fr-FR"/>
              <a:t>Pour revenir à la page précédente/suivante</a:t>
            </a:r>
            <a:endParaRPr lang="fr-FR" dirty="0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C09C7F05-7F2A-4130-A7A0-09F04FBA2A3F}"/>
              </a:ext>
            </a:extLst>
          </p:cNvPr>
          <p:cNvSpPr/>
          <p:nvPr/>
        </p:nvSpPr>
        <p:spPr>
          <a:xfrm>
            <a:off x="1504634" y="3372417"/>
            <a:ext cx="3697730" cy="419195"/>
          </a:xfrm>
          <a:prstGeom prst="ellipse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4943DA02-5A5C-4610-9498-C9923B0522E4}"/>
              </a:ext>
            </a:extLst>
          </p:cNvPr>
          <p:cNvCxnSpPr>
            <a:cxnSpLocks/>
            <a:stCxn id="93" idx="5"/>
          </p:cNvCxnSpPr>
          <p:nvPr/>
        </p:nvCxnSpPr>
        <p:spPr>
          <a:xfrm>
            <a:off x="4660844" y="3730222"/>
            <a:ext cx="819194" cy="590173"/>
          </a:xfrm>
          <a:prstGeom prst="straightConnector1">
            <a:avLst/>
          </a:prstGeom>
          <a:ln>
            <a:solidFill>
              <a:srgbClr val="FFBD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ZoneTexte 96">
            <a:extLst>
              <a:ext uri="{FF2B5EF4-FFF2-40B4-BE49-F238E27FC236}">
                <a16:creationId xmlns:a16="http://schemas.microsoft.com/office/drawing/2014/main" id="{A76D738D-7B7E-47BE-A65B-C8BDAD1346AA}"/>
              </a:ext>
            </a:extLst>
          </p:cNvPr>
          <p:cNvSpPr txBox="1"/>
          <p:nvPr/>
        </p:nvSpPr>
        <p:spPr>
          <a:xfrm>
            <a:off x="5070441" y="4318208"/>
            <a:ext cx="1632350" cy="369332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Barre d’adresse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C4B817A7-732D-47C3-8FF9-25500C446C48}"/>
              </a:ext>
            </a:extLst>
          </p:cNvPr>
          <p:cNvSpPr txBox="1"/>
          <p:nvPr/>
        </p:nvSpPr>
        <p:spPr>
          <a:xfrm>
            <a:off x="3556635" y="4727466"/>
            <a:ext cx="6272866" cy="1911237"/>
          </a:xfrm>
          <a:prstGeom prst="rect">
            <a:avLst/>
          </a:prstGeom>
          <a:noFill/>
          <a:ln w="38100"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FA91C76A-B89C-4439-BBE7-F310B7854296}"/>
              </a:ext>
            </a:extLst>
          </p:cNvPr>
          <p:cNvSpPr txBox="1"/>
          <p:nvPr/>
        </p:nvSpPr>
        <p:spPr>
          <a:xfrm>
            <a:off x="3912998" y="4986099"/>
            <a:ext cx="248626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💡 Dans la </a:t>
            </a:r>
            <a:r>
              <a:rPr lang="fr-FR" b="1" dirty="0"/>
              <a:t>vraie vie </a:t>
            </a:r>
            <a:r>
              <a:rPr lang="fr-FR" dirty="0"/>
              <a:t>:</a:t>
            </a:r>
          </a:p>
          <a:p>
            <a:endParaRPr lang="fr-FR" dirty="0"/>
          </a:p>
          <a:p>
            <a:r>
              <a:rPr lang="fr-FR" dirty="0"/>
              <a:t>🏠 Adresse = </a:t>
            </a:r>
          </a:p>
          <a:p>
            <a:r>
              <a:rPr lang="fr-FR" dirty="0"/>
              <a:t>rue, code postal…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2A07084E-8404-469E-94EE-7A52A139D91A}"/>
              </a:ext>
            </a:extLst>
          </p:cNvPr>
          <p:cNvSpPr txBox="1"/>
          <p:nvPr/>
        </p:nvSpPr>
        <p:spPr>
          <a:xfrm>
            <a:off x="6497838" y="4687540"/>
            <a:ext cx="3233082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💡 </a:t>
            </a:r>
            <a:r>
              <a:rPr lang="fr-FR" b="1" dirty="0"/>
              <a:t>Sur internet </a:t>
            </a:r>
            <a:r>
              <a:rPr lang="fr-FR" dirty="0"/>
              <a:t>:</a:t>
            </a:r>
          </a:p>
          <a:p>
            <a:endParaRPr lang="fr-FR" dirty="0"/>
          </a:p>
          <a:p>
            <a:r>
              <a:rPr lang="fr-FR" dirty="0"/>
              <a:t>Chaque Page web a aussi une adresse appelée URL</a:t>
            </a:r>
          </a:p>
          <a:p>
            <a:endParaRPr lang="fr-FR" dirty="0"/>
          </a:p>
          <a:p>
            <a:r>
              <a:rPr lang="fr-FR" dirty="0"/>
              <a:t>On trouve dans l’URL le nom du site internet sur lequel on est.</a:t>
            </a:r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81819515-B7C2-4992-8049-4B2ED4A9EB0C}"/>
              </a:ext>
            </a:extLst>
          </p:cNvPr>
          <p:cNvCxnSpPr/>
          <p:nvPr/>
        </p:nvCxnSpPr>
        <p:spPr>
          <a:xfrm>
            <a:off x="6539286" y="4884335"/>
            <a:ext cx="0" cy="1654577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70314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610375-4C71-4959-A2B5-E5A46C3F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/>
              <a:t>La</a:t>
            </a:r>
            <a:r>
              <a:rPr lang="fr-FR" sz="4000" b="1" dirty="0">
                <a:solidFill>
                  <a:srgbClr val="00B0F0"/>
                </a:solidFill>
              </a:rPr>
              <a:t> </a:t>
            </a:r>
            <a:r>
              <a:rPr lang="fr-FR" sz="4000" b="1" dirty="0">
                <a:solidFill>
                  <a:srgbClr val="FFC000"/>
                </a:solidFill>
              </a:rPr>
              <a:t>fenêtre de Navigation</a:t>
            </a:r>
            <a:endParaRPr lang="fr-FR" sz="4000" dirty="0">
              <a:solidFill>
                <a:srgbClr val="FFC000"/>
              </a:solidFill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199" y="1051660"/>
            <a:ext cx="10515600" cy="0"/>
          </a:xfrm>
          <a:prstGeom prst="line">
            <a:avLst/>
          </a:prstGeom>
          <a:ln w="76200">
            <a:solidFill>
              <a:srgbClr val="FFBD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EECEA037-B353-4A72-AC95-EF98EC9DAEFA}"/>
              </a:ext>
            </a:extLst>
          </p:cNvPr>
          <p:cNvSpPr txBox="1"/>
          <p:nvPr/>
        </p:nvSpPr>
        <p:spPr>
          <a:xfrm rot="20306850">
            <a:off x="183198" y="560544"/>
            <a:ext cx="1600200" cy="369332"/>
          </a:xfrm>
          <a:prstGeom prst="rect">
            <a:avLst/>
          </a:prstGeom>
          <a:noFill/>
          <a:ln w="38100">
            <a:solidFill>
              <a:srgbClr val="FFBD59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💡 Bon à savoir </a:t>
            </a: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ECB67F1A-F7AE-4B28-99EE-78E294CF5DB8}"/>
              </a:ext>
            </a:extLst>
          </p:cNvPr>
          <p:cNvGrpSpPr/>
          <p:nvPr/>
        </p:nvGrpSpPr>
        <p:grpSpPr>
          <a:xfrm>
            <a:off x="0" y="1258915"/>
            <a:ext cx="12013454" cy="4366178"/>
            <a:chOff x="12700" y="1987828"/>
            <a:chExt cx="12013454" cy="4366178"/>
          </a:xfrm>
        </p:grpSpPr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C693D89A-97DF-40F0-9DFA-F72C604D5E12}"/>
                </a:ext>
              </a:extLst>
            </p:cNvPr>
            <p:cNvGrpSpPr/>
            <p:nvPr/>
          </p:nvGrpSpPr>
          <p:grpSpPr>
            <a:xfrm>
              <a:off x="184002" y="3743258"/>
              <a:ext cx="11775956" cy="1639123"/>
              <a:chOff x="0" y="3208860"/>
              <a:chExt cx="12020310" cy="1757420"/>
            </a:xfrm>
          </p:grpSpPr>
          <p:grpSp>
            <p:nvGrpSpPr>
              <p:cNvPr id="36" name="Groupe 35">
                <a:extLst>
                  <a:ext uri="{FF2B5EF4-FFF2-40B4-BE49-F238E27FC236}">
                    <a16:creationId xmlns:a16="http://schemas.microsoft.com/office/drawing/2014/main" id="{936231FC-3C94-4D9B-8D27-D862994CE48F}"/>
                  </a:ext>
                </a:extLst>
              </p:cNvPr>
              <p:cNvGrpSpPr/>
              <p:nvPr/>
            </p:nvGrpSpPr>
            <p:grpSpPr>
              <a:xfrm>
                <a:off x="0" y="3208860"/>
                <a:ext cx="12020310" cy="1757420"/>
                <a:chOff x="0" y="3208860"/>
                <a:chExt cx="12020310" cy="1757420"/>
              </a:xfrm>
            </p:grpSpPr>
            <p:pic>
              <p:nvPicPr>
                <p:cNvPr id="32" name="Image 31">
                  <a:extLst>
                    <a:ext uri="{FF2B5EF4-FFF2-40B4-BE49-F238E27FC236}">
                      <a16:creationId xmlns:a16="http://schemas.microsoft.com/office/drawing/2014/main" id="{249B3041-BECF-48A6-A32F-7828B4E2B8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77281" b="4005"/>
                <a:stretch/>
              </p:blipFill>
              <p:spPr>
                <a:xfrm>
                  <a:off x="6500121" y="3208860"/>
                  <a:ext cx="5520189" cy="1139258"/>
                </a:xfrm>
                <a:prstGeom prst="rect">
                  <a:avLst/>
                </a:prstGeom>
                <a:ln>
                  <a:noFill/>
                </a:ln>
              </p:spPr>
            </p:pic>
            <p:grpSp>
              <p:nvGrpSpPr>
                <p:cNvPr id="35" name="Groupe 34">
                  <a:extLst>
                    <a:ext uri="{FF2B5EF4-FFF2-40B4-BE49-F238E27FC236}">
                      <a16:creationId xmlns:a16="http://schemas.microsoft.com/office/drawing/2014/main" id="{8FA905F2-C1E1-4612-8EE2-39166B450E73}"/>
                    </a:ext>
                  </a:extLst>
                </p:cNvPr>
                <p:cNvGrpSpPr/>
                <p:nvPr/>
              </p:nvGrpSpPr>
              <p:grpSpPr>
                <a:xfrm>
                  <a:off x="0" y="3220861"/>
                  <a:ext cx="10624275" cy="1745419"/>
                  <a:chOff x="0" y="3220861"/>
                  <a:chExt cx="10624275" cy="1745419"/>
                </a:xfrm>
              </p:grpSpPr>
              <p:pic>
                <p:nvPicPr>
                  <p:cNvPr id="31" name="Image 30">
                    <a:extLst>
                      <a:ext uri="{FF2B5EF4-FFF2-40B4-BE49-F238E27FC236}">
                        <a16:creationId xmlns:a16="http://schemas.microsoft.com/office/drawing/2014/main" id="{D39673C2-7AD5-4D1C-B12B-2BD0287E504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t="1" r="64896" b="-6231"/>
                  <a:stretch/>
                </p:blipFill>
                <p:spPr>
                  <a:xfrm>
                    <a:off x="0" y="3220861"/>
                    <a:ext cx="8248307" cy="1219194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BB8AD938-F939-4591-97EE-C637BFDCB0CC}"/>
                      </a:ext>
                    </a:extLst>
                  </p:cNvPr>
                  <p:cNvSpPr/>
                  <p:nvPr/>
                </p:nvSpPr>
                <p:spPr>
                  <a:xfrm>
                    <a:off x="4038600" y="4360818"/>
                    <a:ext cx="6585675" cy="60546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</p:grpSp>
          <p:pic>
            <p:nvPicPr>
              <p:cNvPr id="33" name="Image 32">
                <a:extLst>
                  <a:ext uri="{FF2B5EF4-FFF2-40B4-BE49-F238E27FC236}">
                    <a16:creationId xmlns:a16="http://schemas.microsoft.com/office/drawing/2014/main" id="{936C33F3-B468-45B6-99CC-4D7865E9D0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2926" r="14895" b="4005"/>
              <a:stretch/>
            </p:blipFill>
            <p:spPr>
              <a:xfrm>
                <a:off x="4124153" y="3208860"/>
                <a:ext cx="4124154" cy="1139258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D9D503DE-C38B-4549-A123-C25153CD75C1}"/>
                </a:ext>
              </a:extLst>
            </p:cNvPr>
            <p:cNvSpPr/>
            <p:nvPr/>
          </p:nvSpPr>
          <p:spPr>
            <a:xfrm>
              <a:off x="12700" y="4432551"/>
              <a:ext cx="4654698" cy="667476"/>
            </a:xfrm>
            <a:prstGeom prst="ellipse">
              <a:avLst/>
            </a:prstGeom>
            <a:noFill/>
            <a:ln w="381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0" name="Connecteur droit avec flèche 39">
              <a:extLst>
                <a:ext uri="{FF2B5EF4-FFF2-40B4-BE49-F238E27FC236}">
                  <a16:creationId xmlns:a16="http://schemas.microsoft.com/office/drawing/2014/main" id="{753C8BB0-DC8E-4BAB-ABE9-497605D88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33500" y="5100027"/>
              <a:ext cx="431800" cy="282354"/>
            </a:xfrm>
            <a:prstGeom prst="straightConnector1">
              <a:avLst/>
            </a:prstGeom>
            <a:ln>
              <a:solidFill>
                <a:srgbClr val="FFBD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73AE8EED-4DBB-4733-A144-58E3BE271F88}"/>
                </a:ext>
              </a:extLst>
            </p:cNvPr>
            <p:cNvSpPr txBox="1"/>
            <p:nvPr/>
          </p:nvSpPr>
          <p:spPr>
            <a:xfrm>
              <a:off x="145902" y="5408795"/>
              <a:ext cx="3127273" cy="646331"/>
            </a:xfrm>
            <a:prstGeom prst="rect">
              <a:avLst/>
            </a:prstGeom>
            <a:noFill/>
            <a:ln>
              <a:solidFill>
                <a:srgbClr val="FFBD59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/>
                <a:t>« Favoris »/  « Marques pages » que vous pouvez choisir</a:t>
              </a:r>
            </a:p>
          </p:txBody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7BF8554B-A85F-4026-A08D-0FB01C0D971D}"/>
                </a:ext>
              </a:extLst>
            </p:cNvPr>
            <p:cNvSpPr/>
            <p:nvPr/>
          </p:nvSpPr>
          <p:spPr>
            <a:xfrm>
              <a:off x="10337799" y="3970168"/>
              <a:ext cx="1250465" cy="667476"/>
            </a:xfrm>
            <a:prstGeom prst="ellipse">
              <a:avLst/>
            </a:prstGeom>
            <a:noFill/>
            <a:ln w="381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4" name="Connecteur droit avec flèche 43">
              <a:extLst>
                <a:ext uri="{FF2B5EF4-FFF2-40B4-BE49-F238E27FC236}">
                  <a16:creationId xmlns:a16="http://schemas.microsoft.com/office/drawing/2014/main" id="{6D308DAB-264E-4433-8709-AD78F8F75BD3}"/>
                </a:ext>
              </a:extLst>
            </p:cNvPr>
            <p:cNvCxnSpPr>
              <a:cxnSpLocks/>
              <a:endCxn id="45" idx="0"/>
            </p:cNvCxnSpPr>
            <p:nvPr/>
          </p:nvCxnSpPr>
          <p:spPr>
            <a:xfrm flipH="1">
              <a:off x="10588086" y="4649151"/>
              <a:ext cx="132936" cy="308768"/>
            </a:xfrm>
            <a:prstGeom prst="straightConnector1">
              <a:avLst/>
            </a:prstGeom>
            <a:ln>
              <a:solidFill>
                <a:srgbClr val="FFBD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53B87AC7-2CC9-4AB4-BB16-A68A2C2A06D5}"/>
                </a:ext>
              </a:extLst>
            </p:cNvPr>
            <p:cNvSpPr txBox="1"/>
            <p:nvPr/>
          </p:nvSpPr>
          <p:spPr>
            <a:xfrm>
              <a:off x="9962853" y="4957919"/>
              <a:ext cx="1250465" cy="646331"/>
            </a:xfrm>
            <a:prstGeom prst="rect">
              <a:avLst/>
            </a:prstGeom>
            <a:noFill/>
            <a:ln>
              <a:solidFill>
                <a:srgbClr val="FFBD59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/>
                <a:t>Extensions (options)</a:t>
              </a:r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D85EAE54-5101-4EFA-AE46-4895AD39664C}"/>
                </a:ext>
              </a:extLst>
            </p:cNvPr>
            <p:cNvSpPr/>
            <p:nvPr/>
          </p:nvSpPr>
          <p:spPr>
            <a:xfrm>
              <a:off x="11608361" y="4144267"/>
              <a:ext cx="368301" cy="357493"/>
            </a:xfrm>
            <a:prstGeom prst="ellipse">
              <a:avLst/>
            </a:prstGeom>
            <a:noFill/>
            <a:ln w="381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2" name="Connecteur droit avec flèche 51">
              <a:extLst>
                <a:ext uri="{FF2B5EF4-FFF2-40B4-BE49-F238E27FC236}">
                  <a16:creationId xmlns:a16="http://schemas.microsoft.com/office/drawing/2014/main" id="{D9E2EAD9-1796-4A22-8490-70DAEF8D15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90992" y="4501760"/>
              <a:ext cx="276953" cy="1203571"/>
            </a:xfrm>
            <a:prstGeom prst="straightConnector1">
              <a:avLst/>
            </a:prstGeom>
            <a:ln>
              <a:solidFill>
                <a:srgbClr val="FFBD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C860B115-9103-486A-8C2A-1C42E4FAAF99}"/>
                </a:ext>
              </a:extLst>
            </p:cNvPr>
            <p:cNvSpPr txBox="1"/>
            <p:nvPr/>
          </p:nvSpPr>
          <p:spPr>
            <a:xfrm>
              <a:off x="10291210" y="5707675"/>
              <a:ext cx="1685452" cy="646331"/>
            </a:xfrm>
            <a:prstGeom prst="rect">
              <a:avLst/>
            </a:prstGeom>
            <a:noFill/>
            <a:ln>
              <a:solidFill>
                <a:srgbClr val="FFBD59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/>
                <a:t>Paramètres du navigateur</a:t>
              </a:r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49AECF61-4CE6-45B3-AE22-44E64C7F3B18}"/>
                </a:ext>
              </a:extLst>
            </p:cNvPr>
            <p:cNvSpPr/>
            <p:nvPr/>
          </p:nvSpPr>
          <p:spPr>
            <a:xfrm>
              <a:off x="9842202" y="4144267"/>
              <a:ext cx="368301" cy="357493"/>
            </a:xfrm>
            <a:prstGeom prst="ellipse">
              <a:avLst/>
            </a:prstGeom>
            <a:noFill/>
            <a:ln w="381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8" name="Connecteur droit avec flèche 57">
              <a:extLst>
                <a:ext uri="{FF2B5EF4-FFF2-40B4-BE49-F238E27FC236}">
                  <a16:creationId xmlns:a16="http://schemas.microsoft.com/office/drawing/2014/main" id="{0E8D4BE4-A512-4358-810A-8D0F764C2E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6352" y="3192020"/>
              <a:ext cx="224814" cy="836109"/>
            </a:xfrm>
            <a:prstGeom prst="straightConnector1">
              <a:avLst/>
            </a:prstGeom>
            <a:ln w="12700">
              <a:solidFill>
                <a:srgbClr val="FFBD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37264AF4-DF9C-4546-A7F3-2703E6F7C699}"/>
                </a:ext>
              </a:extLst>
            </p:cNvPr>
            <p:cNvSpPr txBox="1"/>
            <p:nvPr/>
          </p:nvSpPr>
          <p:spPr>
            <a:xfrm>
              <a:off x="9195052" y="2533085"/>
              <a:ext cx="2831102" cy="646331"/>
            </a:xfrm>
            <a:prstGeom prst="rect">
              <a:avLst/>
            </a:prstGeom>
            <a:noFill/>
            <a:ln>
              <a:solidFill>
                <a:srgbClr val="FFBD59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/>
                <a:t>Pour ajouter la page actuelle aux « raccourcis »</a:t>
              </a:r>
            </a:p>
          </p:txBody>
        </p: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986A6F54-CD2C-4596-A662-6DAA4CA62D4F}"/>
                </a:ext>
              </a:extLst>
            </p:cNvPr>
            <p:cNvSpPr/>
            <p:nvPr/>
          </p:nvSpPr>
          <p:spPr>
            <a:xfrm>
              <a:off x="9473900" y="4131663"/>
              <a:ext cx="368301" cy="357493"/>
            </a:xfrm>
            <a:prstGeom prst="ellipse">
              <a:avLst/>
            </a:prstGeom>
            <a:noFill/>
            <a:ln w="381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3" name="Connecteur droit avec flèche 62">
              <a:extLst>
                <a:ext uri="{FF2B5EF4-FFF2-40B4-BE49-F238E27FC236}">
                  <a16:creationId xmlns:a16="http://schemas.microsoft.com/office/drawing/2014/main" id="{44D6F8E3-21AE-49D1-A79E-553E8228D02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15025" y="3213488"/>
              <a:ext cx="812447" cy="823094"/>
            </a:xfrm>
            <a:prstGeom prst="straightConnector1">
              <a:avLst/>
            </a:prstGeom>
            <a:ln>
              <a:solidFill>
                <a:srgbClr val="FFBD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0623A0D2-6E87-409F-B52E-1C4BD17763C1}"/>
                </a:ext>
              </a:extLst>
            </p:cNvPr>
            <p:cNvSpPr txBox="1"/>
            <p:nvPr/>
          </p:nvSpPr>
          <p:spPr>
            <a:xfrm>
              <a:off x="6862728" y="1987828"/>
              <a:ext cx="2281707" cy="1200329"/>
            </a:xfrm>
            <a:prstGeom prst="rect">
              <a:avLst/>
            </a:prstGeom>
            <a:noFill/>
            <a:ln>
              <a:solidFill>
                <a:srgbClr val="FFBD59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/>
                <a:t>Pour partager l’adresse du site (envoyer l’adresse par mail par exemple)</a:t>
              </a:r>
            </a:p>
          </p:txBody>
        </p:sp>
      </p:grpSp>
      <p:sp>
        <p:nvSpPr>
          <p:cNvPr id="71" name="Ellipse 70">
            <a:extLst>
              <a:ext uri="{FF2B5EF4-FFF2-40B4-BE49-F238E27FC236}">
                <a16:creationId xmlns:a16="http://schemas.microsoft.com/office/drawing/2014/main" id="{8FAD6038-B860-4DC9-9154-FC9D9AA76FC9}"/>
              </a:ext>
            </a:extLst>
          </p:cNvPr>
          <p:cNvSpPr/>
          <p:nvPr/>
        </p:nvSpPr>
        <p:spPr>
          <a:xfrm>
            <a:off x="3116341" y="3001735"/>
            <a:ext cx="368301" cy="357493"/>
          </a:xfrm>
          <a:prstGeom prst="ellipse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483FBDC6-CE1F-42ED-88DC-C215B0AEB89D}"/>
              </a:ext>
            </a:extLst>
          </p:cNvPr>
          <p:cNvSpPr/>
          <p:nvPr/>
        </p:nvSpPr>
        <p:spPr>
          <a:xfrm>
            <a:off x="2677229" y="2995194"/>
            <a:ext cx="368301" cy="357493"/>
          </a:xfrm>
          <a:prstGeom prst="ellipse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0DE2580A-0DB6-4301-8EA6-25EB2621A547}"/>
              </a:ext>
            </a:extLst>
          </p:cNvPr>
          <p:cNvCxnSpPr>
            <a:cxnSpLocks/>
            <a:stCxn id="72" idx="7"/>
            <a:endCxn id="77" idx="2"/>
          </p:cNvCxnSpPr>
          <p:nvPr/>
        </p:nvCxnSpPr>
        <p:spPr>
          <a:xfrm flipV="1">
            <a:off x="2991594" y="2152447"/>
            <a:ext cx="921404" cy="895101"/>
          </a:xfrm>
          <a:prstGeom prst="straightConnector1">
            <a:avLst/>
          </a:prstGeom>
          <a:ln>
            <a:solidFill>
              <a:srgbClr val="FFBD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DEC92A30-DCBD-429A-A39F-A9462456422E}"/>
              </a:ext>
            </a:extLst>
          </p:cNvPr>
          <p:cNvCxnSpPr>
            <a:cxnSpLocks/>
            <a:stCxn id="71" idx="7"/>
          </p:cNvCxnSpPr>
          <p:nvPr/>
        </p:nvCxnSpPr>
        <p:spPr>
          <a:xfrm flipV="1">
            <a:off x="3430706" y="2726059"/>
            <a:ext cx="1035508" cy="328030"/>
          </a:xfrm>
          <a:prstGeom prst="straightConnector1">
            <a:avLst/>
          </a:prstGeom>
          <a:ln>
            <a:solidFill>
              <a:srgbClr val="FFBD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ZoneTexte 76">
            <a:extLst>
              <a:ext uri="{FF2B5EF4-FFF2-40B4-BE49-F238E27FC236}">
                <a16:creationId xmlns:a16="http://schemas.microsoft.com/office/drawing/2014/main" id="{AC43AA94-1C7D-4C88-90AD-1B363A7A33C4}"/>
              </a:ext>
            </a:extLst>
          </p:cNvPr>
          <p:cNvSpPr txBox="1"/>
          <p:nvPr/>
        </p:nvSpPr>
        <p:spPr>
          <a:xfrm>
            <a:off x="3009648" y="1506116"/>
            <a:ext cx="1806700" cy="646331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🚪 Pour fermer l’onglet « actif »</a:t>
            </a: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BF98981A-D9BF-4C09-9509-FD5AF758BA2A}"/>
              </a:ext>
            </a:extLst>
          </p:cNvPr>
          <p:cNvSpPr txBox="1"/>
          <p:nvPr/>
        </p:nvSpPr>
        <p:spPr>
          <a:xfrm>
            <a:off x="4505111" y="2413080"/>
            <a:ext cx="1806700" cy="646331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🚪 Pour ouvrir un nouvel onglet</a:t>
            </a: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D29A6E7A-89D2-4CF0-9200-E1D8F28638E1}"/>
              </a:ext>
            </a:extLst>
          </p:cNvPr>
          <p:cNvSpPr/>
          <p:nvPr/>
        </p:nvSpPr>
        <p:spPr>
          <a:xfrm>
            <a:off x="912033" y="3346145"/>
            <a:ext cx="368301" cy="357493"/>
          </a:xfrm>
          <a:prstGeom prst="ellipse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10DBAEDD-7D56-46C2-9351-D2A21E5A3089}"/>
              </a:ext>
            </a:extLst>
          </p:cNvPr>
          <p:cNvSpPr/>
          <p:nvPr/>
        </p:nvSpPr>
        <p:spPr>
          <a:xfrm>
            <a:off x="133202" y="3390899"/>
            <a:ext cx="704997" cy="357493"/>
          </a:xfrm>
          <a:prstGeom prst="ellipse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0707E34A-C2F1-465C-9308-DEC0D51B834D}"/>
              </a:ext>
            </a:extLst>
          </p:cNvPr>
          <p:cNvCxnSpPr>
            <a:cxnSpLocks/>
            <a:stCxn id="81" idx="7"/>
          </p:cNvCxnSpPr>
          <p:nvPr/>
        </p:nvCxnSpPr>
        <p:spPr>
          <a:xfrm flipV="1">
            <a:off x="1226398" y="2855343"/>
            <a:ext cx="291498" cy="543156"/>
          </a:xfrm>
          <a:prstGeom prst="straightConnector1">
            <a:avLst/>
          </a:prstGeom>
          <a:ln>
            <a:solidFill>
              <a:srgbClr val="FFBD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7EE6560E-F561-4613-8894-A13E6D44F81F}"/>
              </a:ext>
            </a:extLst>
          </p:cNvPr>
          <p:cNvCxnSpPr>
            <a:cxnSpLocks/>
            <a:stCxn id="82" idx="0"/>
          </p:cNvCxnSpPr>
          <p:nvPr/>
        </p:nvCxnSpPr>
        <p:spPr>
          <a:xfrm flipV="1">
            <a:off x="485701" y="2218119"/>
            <a:ext cx="33406" cy="1172780"/>
          </a:xfrm>
          <a:prstGeom prst="straightConnector1">
            <a:avLst/>
          </a:prstGeom>
          <a:ln>
            <a:solidFill>
              <a:srgbClr val="FFBD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ZoneTexte 89">
            <a:extLst>
              <a:ext uri="{FF2B5EF4-FFF2-40B4-BE49-F238E27FC236}">
                <a16:creationId xmlns:a16="http://schemas.microsoft.com/office/drawing/2014/main" id="{6D386208-F0BB-4B35-974F-59BEC2268E55}"/>
              </a:ext>
            </a:extLst>
          </p:cNvPr>
          <p:cNvSpPr txBox="1"/>
          <p:nvPr/>
        </p:nvSpPr>
        <p:spPr>
          <a:xfrm>
            <a:off x="1072182" y="2234238"/>
            <a:ext cx="2188293" cy="646331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Pour « rafraîchir », « actualiser » la page</a:t>
            </a:r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4FF9B9AA-0E42-48C7-B09B-49016F2CBAC3}"/>
              </a:ext>
            </a:extLst>
          </p:cNvPr>
          <p:cNvSpPr txBox="1"/>
          <p:nvPr/>
        </p:nvSpPr>
        <p:spPr>
          <a:xfrm>
            <a:off x="159132" y="1571788"/>
            <a:ext cx="2377565" cy="646331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r>
              <a:rPr lang="fr-FR"/>
              <a:t>Pour revenir à la page précédente/suivante</a:t>
            </a:r>
            <a:endParaRPr lang="fr-FR" dirty="0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C09C7F05-7F2A-4130-A7A0-09F04FBA2A3F}"/>
              </a:ext>
            </a:extLst>
          </p:cNvPr>
          <p:cNvSpPr/>
          <p:nvPr/>
        </p:nvSpPr>
        <p:spPr>
          <a:xfrm>
            <a:off x="1504634" y="3372417"/>
            <a:ext cx="3697730" cy="419195"/>
          </a:xfrm>
          <a:prstGeom prst="ellipse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4943DA02-5A5C-4610-9498-C9923B0522E4}"/>
              </a:ext>
            </a:extLst>
          </p:cNvPr>
          <p:cNvCxnSpPr>
            <a:cxnSpLocks/>
            <a:stCxn id="93" idx="5"/>
          </p:cNvCxnSpPr>
          <p:nvPr/>
        </p:nvCxnSpPr>
        <p:spPr>
          <a:xfrm>
            <a:off x="4660844" y="3730222"/>
            <a:ext cx="819194" cy="590173"/>
          </a:xfrm>
          <a:prstGeom prst="straightConnector1">
            <a:avLst/>
          </a:prstGeom>
          <a:ln>
            <a:solidFill>
              <a:srgbClr val="FFBD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ZoneTexte 96">
            <a:extLst>
              <a:ext uri="{FF2B5EF4-FFF2-40B4-BE49-F238E27FC236}">
                <a16:creationId xmlns:a16="http://schemas.microsoft.com/office/drawing/2014/main" id="{A76D738D-7B7E-47BE-A65B-C8BDAD1346AA}"/>
              </a:ext>
            </a:extLst>
          </p:cNvPr>
          <p:cNvSpPr txBox="1"/>
          <p:nvPr/>
        </p:nvSpPr>
        <p:spPr>
          <a:xfrm>
            <a:off x="5070441" y="4318208"/>
            <a:ext cx="1632350" cy="369332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Barre d’adresse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2539FE7E-08D2-47A0-BB8E-0AF0B9369217}"/>
              </a:ext>
            </a:extLst>
          </p:cNvPr>
          <p:cNvSpPr txBox="1"/>
          <p:nvPr/>
        </p:nvSpPr>
        <p:spPr>
          <a:xfrm>
            <a:off x="3556635" y="4727466"/>
            <a:ext cx="6272866" cy="1911237"/>
          </a:xfrm>
          <a:prstGeom prst="rect">
            <a:avLst/>
          </a:prstGeom>
          <a:noFill/>
          <a:ln w="38100"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B8A5FE1B-8EDE-4C6A-8959-C9FE97B7088C}"/>
              </a:ext>
            </a:extLst>
          </p:cNvPr>
          <p:cNvSpPr txBox="1"/>
          <p:nvPr/>
        </p:nvSpPr>
        <p:spPr>
          <a:xfrm>
            <a:off x="3912998" y="4986099"/>
            <a:ext cx="248626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💡 Dans la </a:t>
            </a:r>
            <a:r>
              <a:rPr lang="fr-FR" b="1" dirty="0"/>
              <a:t>vraie vie </a:t>
            </a:r>
            <a:r>
              <a:rPr lang="fr-FR" dirty="0"/>
              <a:t>:</a:t>
            </a:r>
          </a:p>
          <a:p>
            <a:endParaRPr lang="fr-FR" dirty="0"/>
          </a:p>
          <a:p>
            <a:r>
              <a:rPr lang="fr-FR" dirty="0"/>
              <a:t>🏠 Adresse = </a:t>
            </a:r>
          </a:p>
          <a:p>
            <a:r>
              <a:rPr lang="fr-FR" dirty="0"/>
              <a:t>rue, code postal…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CC42F773-60FA-4D23-9635-2B50CD662CF8}"/>
              </a:ext>
            </a:extLst>
          </p:cNvPr>
          <p:cNvSpPr txBox="1"/>
          <p:nvPr/>
        </p:nvSpPr>
        <p:spPr>
          <a:xfrm>
            <a:off x="6497838" y="4687540"/>
            <a:ext cx="3233082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💡 </a:t>
            </a:r>
            <a:r>
              <a:rPr lang="fr-FR" b="1" dirty="0"/>
              <a:t>Sur internet </a:t>
            </a:r>
            <a:r>
              <a:rPr lang="fr-FR" dirty="0"/>
              <a:t>:</a:t>
            </a:r>
          </a:p>
          <a:p>
            <a:endParaRPr lang="fr-FR" dirty="0"/>
          </a:p>
          <a:p>
            <a:r>
              <a:rPr lang="fr-FR" dirty="0"/>
              <a:t>Chaque Page web a aussi une adresse appelée URL</a:t>
            </a:r>
          </a:p>
          <a:p>
            <a:endParaRPr lang="fr-FR" dirty="0"/>
          </a:p>
          <a:p>
            <a:r>
              <a:rPr lang="fr-FR" dirty="0"/>
              <a:t>On trouve dans l’URL le nom du site internet sur lequel on est.</a:t>
            </a:r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AB9B708B-68E3-4179-911F-898B4D5C9CF0}"/>
              </a:ext>
            </a:extLst>
          </p:cNvPr>
          <p:cNvCxnSpPr/>
          <p:nvPr/>
        </p:nvCxnSpPr>
        <p:spPr>
          <a:xfrm>
            <a:off x="6539286" y="4884335"/>
            <a:ext cx="0" cy="1654577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id="{3D9894FA-38A6-4683-8160-F182D298E766}"/>
              </a:ext>
            </a:extLst>
          </p:cNvPr>
          <p:cNvSpPr txBox="1"/>
          <p:nvPr/>
        </p:nvSpPr>
        <p:spPr>
          <a:xfrm>
            <a:off x="1623908" y="3396830"/>
            <a:ext cx="3234487" cy="369332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www.lemonde.fr</a:t>
            </a:r>
          </a:p>
        </p:txBody>
      </p:sp>
    </p:spTree>
    <p:extLst>
      <p:ext uri="{BB962C8B-B14F-4D97-AF65-F5344CB8AC3E}">
        <p14:creationId xmlns:p14="http://schemas.microsoft.com/office/powerpoint/2010/main" val="8034979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610375-4C71-4959-A2B5-E5A46C3F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/>
              <a:t>La</a:t>
            </a:r>
            <a:r>
              <a:rPr lang="fr-FR" sz="4000" b="1" dirty="0">
                <a:solidFill>
                  <a:srgbClr val="00B0F0"/>
                </a:solidFill>
              </a:rPr>
              <a:t> </a:t>
            </a:r>
            <a:r>
              <a:rPr lang="fr-FR" sz="4000" b="1" dirty="0">
                <a:solidFill>
                  <a:srgbClr val="FFC000"/>
                </a:solidFill>
              </a:rPr>
              <a:t>fenêtre de Navigation</a:t>
            </a:r>
            <a:endParaRPr lang="fr-FR" sz="4000" dirty="0">
              <a:solidFill>
                <a:srgbClr val="FFC000"/>
              </a:solidFill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90671" y="995162"/>
            <a:ext cx="10515600" cy="0"/>
          </a:xfrm>
          <a:prstGeom prst="line">
            <a:avLst/>
          </a:prstGeom>
          <a:ln w="76200">
            <a:solidFill>
              <a:srgbClr val="FFBD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5AA18B6-045B-45F1-9F52-F1F8F2E24284}"/>
              </a:ext>
            </a:extLst>
          </p:cNvPr>
          <p:cNvGrpSpPr/>
          <p:nvPr/>
        </p:nvGrpSpPr>
        <p:grpSpPr>
          <a:xfrm>
            <a:off x="95974" y="525892"/>
            <a:ext cx="11792660" cy="5415416"/>
            <a:chOff x="199669" y="1355451"/>
            <a:chExt cx="11792660" cy="5415416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C9B08D5F-56C2-4775-9F8A-77254BA32AEE}"/>
                </a:ext>
              </a:extLst>
            </p:cNvPr>
            <p:cNvGrpSpPr/>
            <p:nvPr/>
          </p:nvGrpSpPr>
          <p:grpSpPr>
            <a:xfrm>
              <a:off x="199669" y="1355451"/>
              <a:ext cx="11792660" cy="2485505"/>
              <a:chOff x="194881" y="2171047"/>
              <a:chExt cx="11792660" cy="2485505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EECEA037-B353-4A72-AC95-EF98EC9DAEFA}"/>
                  </a:ext>
                </a:extLst>
              </p:cNvPr>
              <p:cNvSpPr txBox="1"/>
              <p:nvPr/>
            </p:nvSpPr>
            <p:spPr>
              <a:xfrm>
                <a:off x="9470101" y="2171047"/>
                <a:ext cx="2035077" cy="369332"/>
              </a:xfrm>
              <a:prstGeom prst="rect">
                <a:avLst/>
              </a:prstGeom>
              <a:noFill/>
              <a:ln w="38100">
                <a:solidFill>
                  <a:srgbClr val="FFBD59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fr-FR" dirty="0"/>
                  <a:t>Navigation privée</a:t>
                </a:r>
              </a:p>
            </p:txBody>
          </p:sp>
          <p:grpSp>
            <p:nvGrpSpPr>
              <p:cNvPr id="67" name="Groupe 66">
                <a:extLst>
                  <a:ext uri="{FF2B5EF4-FFF2-40B4-BE49-F238E27FC236}">
                    <a16:creationId xmlns:a16="http://schemas.microsoft.com/office/drawing/2014/main" id="{ECB67F1A-F7AE-4B28-99EE-78E294CF5DB8}"/>
                  </a:ext>
                </a:extLst>
              </p:cNvPr>
              <p:cNvGrpSpPr/>
              <p:nvPr/>
            </p:nvGrpSpPr>
            <p:grpSpPr>
              <a:xfrm>
                <a:off x="194881" y="2540380"/>
                <a:ext cx="11792660" cy="2116172"/>
                <a:chOff x="184002" y="3266209"/>
                <a:chExt cx="11792660" cy="2116172"/>
              </a:xfrm>
            </p:grpSpPr>
            <p:grpSp>
              <p:nvGrpSpPr>
                <p:cNvPr id="37" name="Groupe 36">
                  <a:extLst>
                    <a:ext uri="{FF2B5EF4-FFF2-40B4-BE49-F238E27FC236}">
                      <a16:creationId xmlns:a16="http://schemas.microsoft.com/office/drawing/2014/main" id="{C693D89A-97DF-40F0-9DFA-F72C604D5E12}"/>
                    </a:ext>
                  </a:extLst>
                </p:cNvPr>
                <p:cNvGrpSpPr/>
                <p:nvPr/>
              </p:nvGrpSpPr>
              <p:grpSpPr>
                <a:xfrm>
                  <a:off x="184002" y="3743258"/>
                  <a:ext cx="11775956" cy="1639123"/>
                  <a:chOff x="0" y="3208860"/>
                  <a:chExt cx="12020310" cy="1757420"/>
                </a:xfrm>
              </p:grpSpPr>
              <p:grpSp>
                <p:nvGrpSpPr>
                  <p:cNvPr id="36" name="Groupe 35">
                    <a:extLst>
                      <a:ext uri="{FF2B5EF4-FFF2-40B4-BE49-F238E27FC236}">
                        <a16:creationId xmlns:a16="http://schemas.microsoft.com/office/drawing/2014/main" id="{936231FC-3C94-4D9B-8D27-D862994CE48F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3208860"/>
                    <a:ext cx="12020310" cy="1757420"/>
                    <a:chOff x="0" y="3208860"/>
                    <a:chExt cx="12020310" cy="1757420"/>
                  </a:xfrm>
                </p:grpSpPr>
                <p:pic>
                  <p:nvPicPr>
                    <p:cNvPr id="32" name="Image 31">
                      <a:extLst>
                        <a:ext uri="{FF2B5EF4-FFF2-40B4-BE49-F238E27FC236}">
                          <a16:creationId xmlns:a16="http://schemas.microsoft.com/office/drawing/2014/main" id="{249B3041-BECF-48A6-A32F-7828B4E2B8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77281" b="4005"/>
                    <a:stretch/>
                  </p:blipFill>
                  <p:spPr>
                    <a:xfrm>
                      <a:off x="6500121" y="3208860"/>
                      <a:ext cx="5520189" cy="1139258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grpSp>
                  <p:nvGrpSpPr>
                    <p:cNvPr id="35" name="Groupe 34">
                      <a:extLst>
                        <a:ext uri="{FF2B5EF4-FFF2-40B4-BE49-F238E27FC236}">
                          <a16:creationId xmlns:a16="http://schemas.microsoft.com/office/drawing/2014/main" id="{8FA905F2-C1E1-4612-8EE2-39166B450E7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0" y="3220861"/>
                      <a:ext cx="10624275" cy="1745419"/>
                      <a:chOff x="0" y="3220861"/>
                      <a:chExt cx="10624275" cy="1745419"/>
                    </a:xfrm>
                  </p:grpSpPr>
                  <p:pic>
                    <p:nvPicPr>
                      <p:cNvPr id="31" name="Image 30">
                        <a:extLst>
                          <a:ext uri="{FF2B5EF4-FFF2-40B4-BE49-F238E27FC236}">
                            <a16:creationId xmlns:a16="http://schemas.microsoft.com/office/drawing/2014/main" id="{D39673C2-7AD5-4D1C-B12B-2BD0287E504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/>
                      <a:srcRect t="1" r="64896" b="-6231"/>
                      <a:stretch/>
                    </p:blipFill>
                    <p:spPr>
                      <a:xfrm>
                        <a:off x="0" y="3220861"/>
                        <a:ext cx="8248307" cy="1219194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  <p:sp>
                    <p:nvSpPr>
                      <p:cNvPr id="34" name="Rectangle 33">
                        <a:extLst>
                          <a:ext uri="{FF2B5EF4-FFF2-40B4-BE49-F238E27FC236}">
                            <a16:creationId xmlns:a16="http://schemas.microsoft.com/office/drawing/2014/main" id="{BB8AD938-F939-4591-97EE-C637BFDCB0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38600" y="4360818"/>
                        <a:ext cx="6585675" cy="6054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</p:grpSp>
              </p:grpSp>
              <p:pic>
                <p:nvPicPr>
                  <p:cNvPr id="33" name="Image 32">
                    <a:extLst>
                      <a:ext uri="{FF2B5EF4-FFF2-40B4-BE49-F238E27FC236}">
                        <a16:creationId xmlns:a16="http://schemas.microsoft.com/office/drawing/2014/main" id="{936C33F3-B468-45B6-99CC-4D7865E9D0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72926" r="14895" b="4005"/>
                  <a:stretch/>
                </p:blipFill>
                <p:spPr>
                  <a:xfrm>
                    <a:off x="4124153" y="3208860"/>
                    <a:ext cx="4124154" cy="1139258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</p:grpSp>
            <p:sp>
              <p:nvSpPr>
                <p:cNvPr id="51" name="Ellipse 50">
                  <a:extLst>
                    <a:ext uri="{FF2B5EF4-FFF2-40B4-BE49-F238E27FC236}">
                      <a16:creationId xmlns:a16="http://schemas.microsoft.com/office/drawing/2014/main" id="{D85EAE54-5101-4EFA-AE46-4895AD39664C}"/>
                    </a:ext>
                  </a:extLst>
                </p:cNvPr>
                <p:cNvSpPr/>
                <p:nvPr/>
              </p:nvSpPr>
              <p:spPr>
                <a:xfrm>
                  <a:off x="11608361" y="4144267"/>
                  <a:ext cx="368301" cy="357493"/>
                </a:xfrm>
                <a:prstGeom prst="ellipse">
                  <a:avLst/>
                </a:prstGeom>
                <a:noFill/>
                <a:ln w="38100">
                  <a:solidFill>
                    <a:srgbClr val="FFBD5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52" name="Connecteur droit avec flèche 51">
                  <a:extLst>
                    <a:ext uri="{FF2B5EF4-FFF2-40B4-BE49-F238E27FC236}">
                      <a16:creationId xmlns:a16="http://schemas.microsoft.com/office/drawing/2014/main" id="{D9E2EAD9-1796-4A22-8490-70DAEF8D1568}"/>
                    </a:ext>
                  </a:extLst>
                </p:cNvPr>
                <p:cNvCxnSpPr>
                  <a:cxnSpLocks/>
                  <a:stCxn id="51" idx="1"/>
                </p:cNvCxnSpPr>
                <p:nvPr/>
              </p:nvCxnSpPr>
              <p:spPr>
                <a:xfrm flipH="1" flipV="1">
                  <a:off x="10773387" y="3266209"/>
                  <a:ext cx="888910" cy="930412"/>
                </a:xfrm>
                <a:prstGeom prst="straightConnector1">
                  <a:avLst/>
                </a:prstGeom>
                <a:ln>
                  <a:solidFill>
                    <a:srgbClr val="FFBD59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1012FC33-B81E-4E29-96BF-7981B6A8F1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644"/>
            <a:stretch/>
          </p:blipFill>
          <p:spPr>
            <a:xfrm>
              <a:off x="8778133" y="2960335"/>
              <a:ext cx="3197492" cy="381053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8F0A6215-6537-4817-BE3E-2BEC56B58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02130">
            <a:off x="11290508" y="1890643"/>
            <a:ext cx="567519" cy="56751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6C6DA0B-1DBE-4A25-9752-F27C2FF6DDD1}"/>
              </a:ext>
            </a:extLst>
          </p:cNvPr>
          <p:cNvSpPr/>
          <p:nvPr/>
        </p:nvSpPr>
        <p:spPr>
          <a:xfrm>
            <a:off x="8889476" y="2628196"/>
            <a:ext cx="2112630" cy="254524"/>
          </a:xfrm>
          <a:prstGeom prst="rect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443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610375-4C71-4959-A2B5-E5A46C3F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/>
              <a:t>La</a:t>
            </a:r>
            <a:r>
              <a:rPr lang="fr-FR" sz="4000" b="1" dirty="0">
                <a:solidFill>
                  <a:srgbClr val="00B0F0"/>
                </a:solidFill>
              </a:rPr>
              <a:t> </a:t>
            </a:r>
            <a:r>
              <a:rPr lang="fr-FR" sz="4000" b="1" dirty="0">
                <a:solidFill>
                  <a:srgbClr val="FFC000"/>
                </a:solidFill>
              </a:rPr>
              <a:t>fenêtre de Navigation</a:t>
            </a:r>
            <a:endParaRPr lang="fr-FR" sz="4000" dirty="0">
              <a:solidFill>
                <a:srgbClr val="FFC000"/>
              </a:solidFill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199" y="1051660"/>
            <a:ext cx="10515600" cy="0"/>
          </a:xfrm>
          <a:prstGeom prst="line">
            <a:avLst/>
          </a:prstGeom>
          <a:ln w="76200">
            <a:solidFill>
              <a:srgbClr val="FFBD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5AA18B6-045B-45F1-9F52-F1F8F2E24284}"/>
              </a:ext>
            </a:extLst>
          </p:cNvPr>
          <p:cNvGrpSpPr/>
          <p:nvPr/>
        </p:nvGrpSpPr>
        <p:grpSpPr>
          <a:xfrm>
            <a:off x="95974" y="525892"/>
            <a:ext cx="11792660" cy="5415416"/>
            <a:chOff x="199669" y="1355451"/>
            <a:chExt cx="11792660" cy="5415416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C9B08D5F-56C2-4775-9F8A-77254BA32AEE}"/>
                </a:ext>
              </a:extLst>
            </p:cNvPr>
            <p:cNvGrpSpPr/>
            <p:nvPr/>
          </p:nvGrpSpPr>
          <p:grpSpPr>
            <a:xfrm>
              <a:off x="199669" y="1355451"/>
              <a:ext cx="11792660" cy="2485505"/>
              <a:chOff x="194881" y="2171047"/>
              <a:chExt cx="11792660" cy="2485505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EECEA037-B353-4A72-AC95-EF98EC9DAEFA}"/>
                  </a:ext>
                </a:extLst>
              </p:cNvPr>
              <p:cNvSpPr txBox="1"/>
              <p:nvPr/>
            </p:nvSpPr>
            <p:spPr>
              <a:xfrm>
                <a:off x="9470101" y="2171047"/>
                <a:ext cx="2035077" cy="369332"/>
              </a:xfrm>
              <a:prstGeom prst="rect">
                <a:avLst/>
              </a:prstGeom>
              <a:noFill/>
              <a:ln w="38100">
                <a:solidFill>
                  <a:srgbClr val="FFBD59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fr-FR" dirty="0"/>
                  <a:t>Historique</a:t>
                </a:r>
              </a:p>
            </p:txBody>
          </p:sp>
          <p:grpSp>
            <p:nvGrpSpPr>
              <p:cNvPr id="67" name="Groupe 66">
                <a:extLst>
                  <a:ext uri="{FF2B5EF4-FFF2-40B4-BE49-F238E27FC236}">
                    <a16:creationId xmlns:a16="http://schemas.microsoft.com/office/drawing/2014/main" id="{ECB67F1A-F7AE-4B28-99EE-78E294CF5DB8}"/>
                  </a:ext>
                </a:extLst>
              </p:cNvPr>
              <p:cNvGrpSpPr/>
              <p:nvPr/>
            </p:nvGrpSpPr>
            <p:grpSpPr>
              <a:xfrm>
                <a:off x="194881" y="2540380"/>
                <a:ext cx="11792660" cy="2116172"/>
                <a:chOff x="184002" y="3266209"/>
                <a:chExt cx="11792660" cy="2116172"/>
              </a:xfrm>
            </p:grpSpPr>
            <p:grpSp>
              <p:nvGrpSpPr>
                <p:cNvPr id="37" name="Groupe 36">
                  <a:extLst>
                    <a:ext uri="{FF2B5EF4-FFF2-40B4-BE49-F238E27FC236}">
                      <a16:creationId xmlns:a16="http://schemas.microsoft.com/office/drawing/2014/main" id="{C693D89A-97DF-40F0-9DFA-F72C604D5E12}"/>
                    </a:ext>
                  </a:extLst>
                </p:cNvPr>
                <p:cNvGrpSpPr/>
                <p:nvPr/>
              </p:nvGrpSpPr>
              <p:grpSpPr>
                <a:xfrm>
                  <a:off x="184002" y="3743258"/>
                  <a:ext cx="11775956" cy="1639123"/>
                  <a:chOff x="0" y="3208860"/>
                  <a:chExt cx="12020310" cy="1757420"/>
                </a:xfrm>
              </p:grpSpPr>
              <p:grpSp>
                <p:nvGrpSpPr>
                  <p:cNvPr id="36" name="Groupe 35">
                    <a:extLst>
                      <a:ext uri="{FF2B5EF4-FFF2-40B4-BE49-F238E27FC236}">
                        <a16:creationId xmlns:a16="http://schemas.microsoft.com/office/drawing/2014/main" id="{936231FC-3C94-4D9B-8D27-D862994CE48F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3208860"/>
                    <a:ext cx="12020310" cy="1757420"/>
                    <a:chOff x="0" y="3208860"/>
                    <a:chExt cx="12020310" cy="1757420"/>
                  </a:xfrm>
                </p:grpSpPr>
                <p:pic>
                  <p:nvPicPr>
                    <p:cNvPr id="32" name="Image 31">
                      <a:extLst>
                        <a:ext uri="{FF2B5EF4-FFF2-40B4-BE49-F238E27FC236}">
                          <a16:creationId xmlns:a16="http://schemas.microsoft.com/office/drawing/2014/main" id="{249B3041-BECF-48A6-A32F-7828B4E2B8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77281" b="4005"/>
                    <a:stretch/>
                  </p:blipFill>
                  <p:spPr>
                    <a:xfrm>
                      <a:off x="6500121" y="3208860"/>
                      <a:ext cx="5520189" cy="1139258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grpSp>
                  <p:nvGrpSpPr>
                    <p:cNvPr id="35" name="Groupe 34">
                      <a:extLst>
                        <a:ext uri="{FF2B5EF4-FFF2-40B4-BE49-F238E27FC236}">
                          <a16:creationId xmlns:a16="http://schemas.microsoft.com/office/drawing/2014/main" id="{8FA905F2-C1E1-4612-8EE2-39166B450E7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0" y="3220861"/>
                      <a:ext cx="10624275" cy="1745419"/>
                      <a:chOff x="0" y="3220861"/>
                      <a:chExt cx="10624275" cy="1745419"/>
                    </a:xfrm>
                  </p:grpSpPr>
                  <p:pic>
                    <p:nvPicPr>
                      <p:cNvPr id="31" name="Image 30">
                        <a:extLst>
                          <a:ext uri="{FF2B5EF4-FFF2-40B4-BE49-F238E27FC236}">
                            <a16:creationId xmlns:a16="http://schemas.microsoft.com/office/drawing/2014/main" id="{D39673C2-7AD5-4D1C-B12B-2BD0287E504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/>
                      <a:srcRect t="1" r="64896" b="-6231"/>
                      <a:stretch/>
                    </p:blipFill>
                    <p:spPr>
                      <a:xfrm>
                        <a:off x="0" y="3220861"/>
                        <a:ext cx="8248307" cy="1219194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  <p:sp>
                    <p:nvSpPr>
                      <p:cNvPr id="34" name="Rectangle 33">
                        <a:extLst>
                          <a:ext uri="{FF2B5EF4-FFF2-40B4-BE49-F238E27FC236}">
                            <a16:creationId xmlns:a16="http://schemas.microsoft.com/office/drawing/2014/main" id="{BB8AD938-F939-4591-97EE-C637BFDCB0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38600" y="4360818"/>
                        <a:ext cx="6585675" cy="6054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</p:grpSp>
              </p:grpSp>
              <p:pic>
                <p:nvPicPr>
                  <p:cNvPr id="33" name="Image 32">
                    <a:extLst>
                      <a:ext uri="{FF2B5EF4-FFF2-40B4-BE49-F238E27FC236}">
                        <a16:creationId xmlns:a16="http://schemas.microsoft.com/office/drawing/2014/main" id="{936C33F3-B468-45B6-99CC-4D7865E9D0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72926" r="14895" b="4005"/>
                  <a:stretch/>
                </p:blipFill>
                <p:spPr>
                  <a:xfrm>
                    <a:off x="4124153" y="3208860"/>
                    <a:ext cx="4124154" cy="1139258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</p:grpSp>
            <p:sp>
              <p:nvSpPr>
                <p:cNvPr id="51" name="Ellipse 50">
                  <a:extLst>
                    <a:ext uri="{FF2B5EF4-FFF2-40B4-BE49-F238E27FC236}">
                      <a16:creationId xmlns:a16="http://schemas.microsoft.com/office/drawing/2014/main" id="{D85EAE54-5101-4EFA-AE46-4895AD39664C}"/>
                    </a:ext>
                  </a:extLst>
                </p:cNvPr>
                <p:cNvSpPr/>
                <p:nvPr/>
              </p:nvSpPr>
              <p:spPr>
                <a:xfrm>
                  <a:off x="11608361" y="4144267"/>
                  <a:ext cx="368301" cy="357493"/>
                </a:xfrm>
                <a:prstGeom prst="ellipse">
                  <a:avLst/>
                </a:prstGeom>
                <a:noFill/>
                <a:ln w="38100">
                  <a:solidFill>
                    <a:srgbClr val="FFBD5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52" name="Connecteur droit avec flèche 51">
                  <a:extLst>
                    <a:ext uri="{FF2B5EF4-FFF2-40B4-BE49-F238E27FC236}">
                      <a16:creationId xmlns:a16="http://schemas.microsoft.com/office/drawing/2014/main" id="{D9E2EAD9-1796-4A22-8490-70DAEF8D1568}"/>
                    </a:ext>
                  </a:extLst>
                </p:cNvPr>
                <p:cNvCxnSpPr>
                  <a:cxnSpLocks/>
                  <a:stCxn id="51" idx="1"/>
                </p:cNvCxnSpPr>
                <p:nvPr/>
              </p:nvCxnSpPr>
              <p:spPr>
                <a:xfrm flipH="1" flipV="1">
                  <a:off x="10773387" y="3266209"/>
                  <a:ext cx="888910" cy="930412"/>
                </a:xfrm>
                <a:prstGeom prst="straightConnector1">
                  <a:avLst/>
                </a:prstGeom>
                <a:ln>
                  <a:solidFill>
                    <a:srgbClr val="FFBD59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1012FC33-B81E-4E29-96BF-7981B6A8F1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644"/>
            <a:stretch/>
          </p:blipFill>
          <p:spPr>
            <a:xfrm>
              <a:off x="8778133" y="2960335"/>
              <a:ext cx="3197492" cy="381053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8F0A6215-6537-4817-BE3E-2BEC56B58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02130">
            <a:off x="11290508" y="1890643"/>
            <a:ext cx="567519" cy="56751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6C6DA0B-1DBE-4A25-9752-F27C2FF6DDD1}"/>
              </a:ext>
            </a:extLst>
          </p:cNvPr>
          <p:cNvSpPr/>
          <p:nvPr/>
        </p:nvSpPr>
        <p:spPr>
          <a:xfrm>
            <a:off x="8889476" y="2900585"/>
            <a:ext cx="2112630" cy="254524"/>
          </a:xfrm>
          <a:prstGeom prst="rect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383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764F30-9FFC-4B71-A563-6929FE207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000" dirty="0"/>
              <a:t>Tout un programme !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75766498-823A-4E1C-B323-40E1B59D31B8}"/>
              </a:ext>
            </a:extLst>
          </p:cNvPr>
          <p:cNvCxnSpPr/>
          <p:nvPr/>
        </p:nvCxnSpPr>
        <p:spPr>
          <a:xfrm>
            <a:off x="838200" y="1426128"/>
            <a:ext cx="105156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25DD2E3E-5CAC-4513-B525-552606D755D4}"/>
              </a:ext>
            </a:extLst>
          </p:cNvPr>
          <p:cNvSpPr txBox="1"/>
          <p:nvPr/>
        </p:nvSpPr>
        <p:spPr>
          <a:xfrm>
            <a:off x="3389129" y="1690688"/>
            <a:ext cx="6078427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 👉Point sur la semaine dernière</a:t>
            </a:r>
          </a:p>
          <a:p>
            <a:endParaRPr lang="fr-FR" sz="2800" b="1" dirty="0"/>
          </a:p>
          <a:p>
            <a:r>
              <a:rPr lang="fr-FR" sz="3200" b="1" dirty="0"/>
              <a:t> 👉 Les navigateurs</a:t>
            </a:r>
          </a:p>
          <a:p>
            <a:br>
              <a:rPr lang="fr-FR" sz="3200" b="1" dirty="0"/>
            </a:br>
            <a:r>
              <a:rPr lang="fr-FR" sz="3200" b="1" dirty="0"/>
              <a:t> 👉 Les moteurs de recherche </a:t>
            </a:r>
          </a:p>
          <a:p>
            <a:endParaRPr lang="fr-FR" sz="3200" b="1" dirty="0"/>
          </a:p>
          <a:p>
            <a:r>
              <a:rPr lang="fr-FR" sz="3200" b="1" dirty="0"/>
              <a:t> 👉 Effectuer une recherche</a:t>
            </a:r>
          </a:p>
          <a:p>
            <a:endParaRPr lang="fr-FR" sz="3200" b="1" dirty="0"/>
          </a:p>
          <a:p>
            <a:r>
              <a:rPr lang="fr-FR" sz="3200" b="1" dirty="0"/>
              <a:t>👉 Et la sécurité dans tout ça ?</a:t>
            </a:r>
          </a:p>
          <a:p>
            <a:endParaRPr lang="fr-FR" sz="2800" b="1" dirty="0"/>
          </a:p>
          <a:p>
            <a:endParaRPr lang="fr-FR" sz="2800" dirty="0"/>
          </a:p>
          <a:p>
            <a:r>
              <a:rPr lang="fr-FR" sz="2800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22775242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610375-4C71-4959-A2B5-E5A46C3F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/>
              <a:t>La</a:t>
            </a:r>
            <a:r>
              <a:rPr lang="fr-FR" sz="4000" b="1" dirty="0">
                <a:solidFill>
                  <a:srgbClr val="00B0F0"/>
                </a:solidFill>
              </a:rPr>
              <a:t> </a:t>
            </a:r>
            <a:r>
              <a:rPr lang="fr-FR" sz="4000" b="1" dirty="0">
                <a:solidFill>
                  <a:srgbClr val="FFC000"/>
                </a:solidFill>
              </a:rPr>
              <a:t>fenêtre de Navigation</a:t>
            </a:r>
            <a:endParaRPr lang="fr-FR" sz="4000" dirty="0">
              <a:solidFill>
                <a:srgbClr val="FFC000"/>
              </a:solidFill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199" y="1051660"/>
            <a:ext cx="105156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5AA18B6-045B-45F1-9F52-F1F8F2E24284}"/>
              </a:ext>
            </a:extLst>
          </p:cNvPr>
          <p:cNvGrpSpPr/>
          <p:nvPr/>
        </p:nvGrpSpPr>
        <p:grpSpPr>
          <a:xfrm>
            <a:off x="95974" y="525892"/>
            <a:ext cx="11792660" cy="5415416"/>
            <a:chOff x="199669" y="1355451"/>
            <a:chExt cx="11792660" cy="5415416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C9B08D5F-56C2-4775-9F8A-77254BA32AEE}"/>
                </a:ext>
              </a:extLst>
            </p:cNvPr>
            <p:cNvGrpSpPr/>
            <p:nvPr/>
          </p:nvGrpSpPr>
          <p:grpSpPr>
            <a:xfrm>
              <a:off x="199669" y="1355451"/>
              <a:ext cx="11792660" cy="2485505"/>
              <a:chOff x="194881" y="2171047"/>
              <a:chExt cx="11792660" cy="2485505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EECEA037-B353-4A72-AC95-EF98EC9DAEFA}"/>
                  </a:ext>
                </a:extLst>
              </p:cNvPr>
              <p:cNvSpPr txBox="1"/>
              <p:nvPr/>
            </p:nvSpPr>
            <p:spPr>
              <a:xfrm>
                <a:off x="9470101" y="2171047"/>
                <a:ext cx="2035077" cy="369332"/>
              </a:xfrm>
              <a:prstGeom prst="rect">
                <a:avLst/>
              </a:prstGeom>
              <a:noFill/>
              <a:ln w="38100">
                <a:solidFill>
                  <a:srgbClr val="FFC00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fr-FR" dirty="0"/>
                  <a:t>Téléchargements</a:t>
                </a:r>
              </a:p>
            </p:txBody>
          </p:sp>
          <p:grpSp>
            <p:nvGrpSpPr>
              <p:cNvPr id="67" name="Groupe 66">
                <a:extLst>
                  <a:ext uri="{FF2B5EF4-FFF2-40B4-BE49-F238E27FC236}">
                    <a16:creationId xmlns:a16="http://schemas.microsoft.com/office/drawing/2014/main" id="{ECB67F1A-F7AE-4B28-99EE-78E294CF5DB8}"/>
                  </a:ext>
                </a:extLst>
              </p:cNvPr>
              <p:cNvGrpSpPr/>
              <p:nvPr/>
            </p:nvGrpSpPr>
            <p:grpSpPr>
              <a:xfrm>
                <a:off x="194881" y="2540380"/>
                <a:ext cx="11792660" cy="2116172"/>
                <a:chOff x="184002" y="3266209"/>
                <a:chExt cx="11792660" cy="2116172"/>
              </a:xfrm>
            </p:grpSpPr>
            <p:grpSp>
              <p:nvGrpSpPr>
                <p:cNvPr id="37" name="Groupe 36">
                  <a:extLst>
                    <a:ext uri="{FF2B5EF4-FFF2-40B4-BE49-F238E27FC236}">
                      <a16:creationId xmlns:a16="http://schemas.microsoft.com/office/drawing/2014/main" id="{C693D89A-97DF-40F0-9DFA-F72C604D5E12}"/>
                    </a:ext>
                  </a:extLst>
                </p:cNvPr>
                <p:cNvGrpSpPr/>
                <p:nvPr/>
              </p:nvGrpSpPr>
              <p:grpSpPr>
                <a:xfrm>
                  <a:off x="184002" y="3743258"/>
                  <a:ext cx="11775956" cy="1639123"/>
                  <a:chOff x="0" y="3208860"/>
                  <a:chExt cx="12020310" cy="1757420"/>
                </a:xfrm>
              </p:grpSpPr>
              <p:grpSp>
                <p:nvGrpSpPr>
                  <p:cNvPr id="36" name="Groupe 35">
                    <a:extLst>
                      <a:ext uri="{FF2B5EF4-FFF2-40B4-BE49-F238E27FC236}">
                        <a16:creationId xmlns:a16="http://schemas.microsoft.com/office/drawing/2014/main" id="{936231FC-3C94-4D9B-8D27-D862994CE48F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3208860"/>
                    <a:ext cx="12020310" cy="1757420"/>
                    <a:chOff x="0" y="3208860"/>
                    <a:chExt cx="12020310" cy="1757420"/>
                  </a:xfrm>
                </p:grpSpPr>
                <p:pic>
                  <p:nvPicPr>
                    <p:cNvPr id="32" name="Image 31">
                      <a:extLst>
                        <a:ext uri="{FF2B5EF4-FFF2-40B4-BE49-F238E27FC236}">
                          <a16:creationId xmlns:a16="http://schemas.microsoft.com/office/drawing/2014/main" id="{249B3041-BECF-48A6-A32F-7828B4E2B8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77281" b="4005"/>
                    <a:stretch/>
                  </p:blipFill>
                  <p:spPr>
                    <a:xfrm>
                      <a:off x="6500121" y="3208860"/>
                      <a:ext cx="5520189" cy="1139258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grpSp>
                  <p:nvGrpSpPr>
                    <p:cNvPr id="35" name="Groupe 34">
                      <a:extLst>
                        <a:ext uri="{FF2B5EF4-FFF2-40B4-BE49-F238E27FC236}">
                          <a16:creationId xmlns:a16="http://schemas.microsoft.com/office/drawing/2014/main" id="{8FA905F2-C1E1-4612-8EE2-39166B450E7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0" y="3220861"/>
                      <a:ext cx="10624275" cy="1745419"/>
                      <a:chOff x="0" y="3220861"/>
                      <a:chExt cx="10624275" cy="1745419"/>
                    </a:xfrm>
                  </p:grpSpPr>
                  <p:pic>
                    <p:nvPicPr>
                      <p:cNvPr id="31" name="Image 30">
                        <a:extLst>
                          <a:ext uri="{FF2B5EF4-FFF2-40B4-BE49-F238E27FC236}">
                            <a16:creationId xmlns:a16="http://schemas.microsoft.com/office/drawing/2014/main" id="{D39673C2-7AD5-4D1C-B12B-2BD0287E504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/>
                      <a:srcRect t="1" r="64896" b="-6231"/>
                      <a:stretch/>
                    </p:blipFill>
                    <p:spPr>
                      <a:xfrm>
                        <a:off x="0" y="3220861"/>
                        <a:ext cx="8248307" cy="1219194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  <p:sp>
                    <p:nvSpPr>
                      <p:cNvPr id="34" name="Rectangle 33">
                        <a:extLst>
                          <a:ext uri="{FF2B5EF4-FFF2-40B4-BE49-F238E27FC236}">
                            <a16:creationId xmlns:a16="http://schemas.microsoft.com/office/drawing/2014/main" id="{BB8AD938-F939-4591-97EE-C637BFDCB0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38600" y="4360818"/>
                        <a:ext cx="6585675" cy="6054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</p:grpSp>
              </p:grpSp>
              <p:pic>
                <p:nvPicPr>
                  <p:cNvPr id="33" name="Image 32">
                    <a:extLst>
                      <a:ext uri="{FF2B5EF4-FFF2-40B4-BE49-F238E27FC236}">
                        <a16:creationId xmlns:a16="http://schemas.microsoft.com/office/drawing/2014/main" id="{936C33F3-B468-45B6-99CC-4D7865E9D0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72926" r="14895" b="4005"/>
                  <a:stretch/>
                </p:blipFill>
                <p:spPr>
                  <a:xfrm>
                    <a:off x="4124153" y="3208860"/>
                    <a:ext cx="4124154" cy="1139258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</p:grpSp>
            <p:sp>
              <p:nvSpPr>
                <p:cNvPr id="51" name="Ellipse 50">
                  <a:extLst>
                    <a:ext uri="{FF2B5EF4-FFF2-40B4-BE49-F238E27FC236}">
                      <a16:creationId xmlns:a16="http://schemas.microsoft.com/office/drawing/2014/main" id="{D85EAE54-5101-4EFA-AE46-4895AD39664C}"/>
                    </a:ext>
                  </a:extLst>
                </p:cNvPr>
                <p:cNvSpPr/>
                <p:nvPr/>
              </p:nvSpPr>
              <p:spPr>
                <a:xfrm>
                  <a:off x="11608361" y="4144267"/>
                  <a:ext cx="368301" cy="357493"/>
                </a:xfrm>
                <a:prstGeom prst="ellipse">
                  <a:avLst/>
                </a:prstGeom>
                <a:noFill/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52" name="Connecteur droit avec flèche 51">
                  <a:extLst>
                    <a:ext uri="{FF2B5EF4-FFF2-40B4-BE49-F238E27FC236}">
                      <a16:creationId xmlns:a16="http://schemas.microsoft.com/office/drawing/2014/main" id="{D9E2EAD9-1796-4A22-8490-70DAEF8D1568}"/>
                    </a:ext>
                  </a:extLst>
                </p:cNvPr>
                <p:cNvCxnSpPr>
                  <a:cxnSpLocks/>
                  <a:stCxn id="51" idx="1"/>
                </p:cNvCxnSpPr>
                <p:nvPr/>
              </p:nvCxnSpPr>
              <p:spPr>
                <a:xfrm flipH="1" flipV="1">
                  <a:off x="10773387" y="3266209"/>
                  <a:ext cx="888910" cy="930412"/>
                </a:xfrm>
                <a:prstGeom prst="straightConnector1">
                  <a:avLst/>
                </a:prstGeom>
                <a:ln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1012FC33-B81E-4E29-96BF-7981B6A8F1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644"/>
            <a:stretch/>
          </p:blipFill>
          <p:spPr>
            <a:xfrm>
              <a:off x="8778133" y="2960335"/>
              <a:ext cx="3197492" cy="381053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8F0A6215-6537-4817-BE3E-2BEC56B58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02130">
            <a:off x="11290508" y="1890643"/>
            <a:ext cx="567519" cy="56751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6C6DA0B-1DBE-4A25-9752-F27C2FF6DDD1}"/>
              </a:ext>
            </a:extLst>
          </p:cNvPr>
          <p:cNvSpPr/>
          <p:nvPr/>
        </p:nvSpPr>
        <p:spPr>
          <a:xfrm>
            <a:off x="8925885" y="3163330"/>
            <a:ext cx="2112630" cy="254524"/>
          </a:xfrm>
          <a:prstGeom prst="rect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76521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91AF7A3F-57D7-49FF-80F4-48D332CBF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0768" y="2830998"/>
            <a:ext cx="1886213" cy="2467319"/>
          </a:xfrm>
          <a:prstGeom prst="rect">
            <a:avLst/>
          </a:prstGeom>
          <a:ln>
            <a:noFill/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5610375-4C71-4959-A2B5-E5A46C3F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/>
              <a:t>La</a:t>
            </a:r>
            <a:r>
              <a:rPr lang="fr-FR" sz="4000" b="1" dirty="0">
                <a:solidFill>
                  <a:srgbClr val="00B0F0"/>
                </a:solidFill>
              </a:rPr>
              <a:t> </a:t>
            </a:r>
            <a:r>
              <a:rPr lang="fr-FR" sz="4000" b="1" dirty="0">
                <a:solidFill>
                  <a:srgbClr val="FFC000"/>
                </a:solidFill>
              </a:rPr>
              <a:t>fenêtre de Navigation</a:t>
            </a:r>
            <a:endParaRPr lang="fr-FR" sz="4000" dirty="0">
              <a:solidFill>
                <a:srgbClr val="FFC000"/>
              </a:solidFill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199" y="1051660"/>
            <a:ext cx="10515600" cy="0"/>
          </a:xfrm>
          <a:prstGeom prst="line">
            <a:avLst/>
          </a:prstGeom>
          <a:ln w="76200">
            <a:solidFill>
              <a:srgbClr val="FFBD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e 8">
            <a:extLst>
              <a:ext uri="{FF2B5EF4-FFF2-40B4-BE49-F238E27FC236}">
                <a16:creationId xmlns:a16="http://schemas.microsoft.com/office/drawing/2014/main" id="{C9B08D5F-56C2-4775-9F8A-77254BA32AEE}"/>
              </a:ext>
            </a:extLst>
          </p:cNvPr>
          <p:cNvGrpSpPr/>
          <p:nvPr/>
        </p:nvGrpSpPr>
        <p:grpSpPr>
          <a:xfrm>
            <a:off x="95974" y="525892"/>
            <a:ext cx="11792660" cy="2485505"/>
            <a:chOff x="194881" y="2171047"/>
            <a:chExt cx="11792660" cy="2485505"/>
          </a:xfrm>
        </p:grpSpPr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EECEA037-B353-4A72-AC95-EF98EC9DAEFA}"/>
                </a:ext>
              </a:extLst>
            </p:cNvPr>
            <p:cNvSpPr txBox="1"/>
            <p:nvPr/>
          </p:nvSpPr>
          <p:spPr>
            <a:xfrm>
              <a:off x="9470101" y="2171047"/>
              <a:ext cx="2035077" cy="369332"/>
            </a:xfrm>
            <a:prstGeom prst="rect">
              <a:avLst/>
            </a:prstGeom>
            <a:noFill/>
            <a:ln w="38100">
              <a:solidFill>
                <a:srgbClr val="FFBD59"/>
              </a:solidFill>
            </a:ln>
          </p:spPr>
          <p:txBody>
            <a:bodyPr wrap="square">
              <a:spAutoFit/>
            </a:bodyPr>
            <a:lstStyle/>
            <a:p>
              <a:r>
                <a:rPr lang="fr-FR" dirty="0"/>
                <a:t> Les paramètres</a:t>
              </a:r>
            </a:p>
          </p:txBody>
        </p:sp>
        <p:grpSp>
          <p:nvGrpSpPr>
            <p:cNvPr id="67" name="Groupe 66">
              <a:extLst>
                <a:ext uri="{FF2B5EF4-FFF2-40B4-BE49-F238E27FC236}">
                  <a16:creationId xmlns:a16="http://schemas.microsoft.com/office/drawing/2014/main" id="{ECB67F1A-F7AE-4B28-99EE-78E294CF5DB8}"/>
                </a:ext>
              </a:extLst>
            </p:cNvPr>
            <p:cNvGrpSpPr/>
            <p:nvPr/>
          </p:nvGrpSpPr>
          <p:grpSpPr>
            <a:xfrm>
              <a:off x="194881" y="2540380"/>
              <a:ext cx="11792660" cy="2116172"/>
              <a:chOff x="184002" y="3266209"/>
              <a:chExt cx="11792660" cy="2116172"/>
            </a:xfrm>
          </p:grpSpPr>
          <p:grpSp>
            <p:nvGrpSpPr>
              <p:cNvPr id="37" name="Groupe 36">
                <a:extLst>
                  <a:ext uri="{FF2B5EF4-FFF2-40B4-BE49-F238E27FC236}">
                    <a16:creationId xmlns:a16="http://schemas.microsoft.com/office/drawing/2014/main" id="{C693D89A-97DF-40F0-9DFA-F72C604D5E12}"/>
                  </a:ext>
                </a:extLst>
              </p:cNvPr>
              <p:cNvGrpSpPr/>
              <p:nvPr/>
            </p:nvGrpSpPr>
            <p:grpSpPr>
              <a:xfrm>
                <a:off x="184002" y="3743258"/>
                <a:ext cx="11775956" cy="1639123"/>
                <a:chOff x="0" y="3208860"/>
                <a:chExt cx="12020310" cy="1757420"/>
              </a:xfrm>
            </p:grpSpPr>
            <p:grpSp>
              <p:nvGrpSpPr>
                <p:cNvPr id="36" name="Groupe 35">
                  <a:extLst>
                    <a:ext uri="{FF2B5EF4-FFF2-40B4-BE49-F238E27FC236}">
                      <a16:creationId xmlns:a16="http://schemas.microsoft.com/office/drawing/2014/main" id="{936231FC-3C94-4D9B-8D27-D862994CE48F}"/>
                    </a:ext>
                  </a:extLst>
                </p:cNvPr>
                <p:cNvGrpSpPr/>
                <p:nvPr/>
              </p:nvGrpSpPr>
              <p:grpSpPr>
                <a:xfrm>
                  <a:off x="0" y="3208860"/>
                  <a:ext cx="12020310" cy="1757420"/>
                  <a:chOff x="0" y="3208860"/>
                  <a:chExt cx="12020310" cy="1757420"/>
                </a:xfrm>
              </p:grpSpPr>
              <p:pic>
                <p:nvPicPr>
                  <p:cNvPr id="32" name="Image 31">
                    <a:extLst>
                      <a:ext uri="{FF2B5EF4-FFF2-40B4-BE49-F238E27FC236}">
                        <a16:creationId xmlns:a16="http://schemas.microsoft.com/office/drawing/2014/main" id="{249B3041-BECF-48A6-A32F-7828B4E2B86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77281" b="4005"/>
                  <a:stretch/>
                </p:blipFill>
                <p:spPr>
                  <a:xfrm>
                    <a:off x="6500121" y="3208860"/>
                    <a:ext cx="5520189" cy="1139258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grpSp>
                <p:nvGrpSpPr>
                  <p:cNvPr id="35" name="Groupe 34">
                    <a:extLst>
                      <a:ext uri="{FF2B5EF4-FFF2-40B4-BE49-F238E27FC236}">
                        <a16:creationId xmlns:a16="http://schemas.microsoft.com/office/drawing/2014/main" id="{8FA905F2-C1E1-4612-8EE2-39166B450E73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3220861"/>
                    <a:ext cx="10624275" cy="1745419"/>
                    <a:chOff x="0" y="3220861"/>
                    <a:chExt cx="10624275" cy="1745419"/>
                  </a:xfrm>
                </p:grpSpPr>
                <p:pic>
                  <p:nvPicPr>
                    <p:cNvPr id="31" name="Image 30">
                      <a:extLst>
                        <a:ext uri="{FF2B5EF4-FFF2-40B4-BE49-F238E27FC236}">
                          <a16:creationId xmlns:a16="http://schemas.microsoft.com/office/drawing/2014/main" id="{D39673C2-7AD5-4D1C-B12B-2BD0287E504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/>
                    <a:srcRect t="1" r="64896" b="-6231"/>
                    <a:stretch/>
                  </p:blipFill>
                  <p:spPr>
                    <a:xfrm>
                      <a:off x="0" y="3220861"/>
                      <a:ext cx="8248307" cy="1219194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34" name="Rectangle 33">
                      <a:extLst>
                        <a:ext uri="{FF2B5EF4-FFF2-40B4-BE49-F238E27FC236}">
                          <a16:creationId xmlns:a16="http://schemas.microsoft.com/office/drawing/2014/main" id="{BB8AD938-F939-4591-97EE-C637BFDCB0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38600" y="4360818"/>
                      <a:ext cx="6585675" cy="60546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</p:grpSp>
            <p:pic>
              <p:nvPicPr>
                <p:cNvPr id="33" name="Image 32">
                  <a:extLst>
                    <a:ext uri="{FF2B5EF4-FFF2-40B4-BE49-F238E27FC236}">
                      <a16:creationId xmlns:a16="http://schemas.microsoft.com/office/drawing/2014/main" id="{936C33F3-B468-45B6-99CC-4D7865E9D0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72926" r="14895" b="4005"/>
                <a:stretch/>
              </p:blipFill>
              <p:spPr>
                <a:xfrm>
                  <a:off x="4124153" y="3208860"/>
                  <a:ext cx="4124154" cy="1139258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sp>
            <p:nvSpPr>
              <p:cNvPr id="51" name="Ellipse 50">
                <a:extLst>
                  <a:ext uri="{FF2B5EF4-FFF2-40B4-BE49-F238E27FC236}">
                    <a16:creationId xmlns:a16="http://schemas.microsoft.com/office/drawing/2014/main" id="{D85EAE54-5101-4EFA-AE46-4895AD39664C}"/>
                  </a:ext>
                </a:extLst>
              </p:cNvPr>
              <p:cNvSpPr/>
              <p:nvPr/>
            </p:nvSpPr>
            <p:spPr>
              <a:xfrm>
                <a:off x="11608361" y="4144267"/>
                <a:ext cx="368301" cy="357493"/>
              </a:xfrm>
              <a:prstGeom prst="ellipse">
                <a:avLst/>
              </a:prstGeom>
              <a:noFill/>
              <a:ln w="38100">
                <a:solidFill>
                  <a:srgbClr val="FFB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52" name="Connecteur droit avec flèche 51">
                <a:extLst>
                  <a:ext uri="{FF2B5EF4-FFF2-40B4-BE49-F238E27FC236}">
                    <a16:creationId xmlns:a16="http://schemas.microsoft.com/office/drawing/2014/main" id="{D9E2EAD9-1796-4A22-8490-70DAEF8D1568}"/>
                  </a:ext>
                </a:extLst>
              </p:cNvPr>
              <p:cNvCxnSpPr>
                <a:cxnSpLocks/>
                <a:stCxn id="51" idx="1"/>
              </p:cNvCxnSpPr>
              <p:nvPr/>
            </p:nvCxnSpPr>
            <p:spPr>
              <a:xfrm flipH="1" flipV="1">
                <a:off x="10773387" y="3266209"/>
                <a:ext cx="888910" cy="930412"/>
              </a:xfrm>
              <a:prstGeom prst="straightConnector1">
                <a:avLst/>
              </a:prstGeom>
              <a:ln>
                <a:solidFill>
                  <a:srgbClr val="FFBD5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1012FC33-B81E-4E29-96BF-7981B6A8F1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644"/>
          <a:stretch/>
        </p:blipFill>
        <p:spPr>
          <a:xfrm>
            <a:off x="8674438" y="2130776"/>
            <a:ext cx="3197492" cy="381053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F0A6215-6537-4817-BE3E-2BEC56B587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02130">
            <a:off x="11290508" y="1890643"/>
            <a:ext cx="567519" cy="56751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6C6DA0B-1DBE-4A25-9752-F27C2FF6DDD1}"/>
              </a:ext>
            </a:extLst>
          </p:cNvPr>
          <p:cNvSpPr/>
          <p:nvPr/>
        </p:nvSpPr>
        <p:spPr>
          <a:xfrm>
            <a:off x="8917757" y="5128181"/>
            <a:ext cx="744717" cy="25452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1DAA02F-317C-449C-BD01-C34AB9D815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1291" y="2945621"/>
            <a:ext cx="2076740" cy="2648320"/>
          </a:xfrm>
          <a:prstGeom prst="rect">
            <a:avLst/>
          </a:prstGeom>
          <a:ln>
            <a:noFill/>
          </a:ln>
        </p:spPr>
      </p:pic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480947D9-5F20-4151-B9C4-3B9B176B5661}"/>
              </a:ext>
            </a:extLst>
          </p:cNvPr>
          <p:cNvCxnSpPr>
            <a:cxnSpLocks/>
            <a:stCxn id="15" idx="1"/>
            <a:endCxn id="28" idx="3"/>
          </p:cNvCxnSpPr>
          <p:nvPr/>
        </p:nvCxnSpPr>
        <p:spPr>
          <a:xfrm flipH="1" flipV="1">
            <a:off x="5321626" y="5150114"/>
            <a:ext cx="3596131" cy="10532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AB86139E-51D8-4AA9-90FF-5C025E095C96}"/>
              </a:ext>
            </a:extLst>
          </p:cNvPr>
          <p:cNvCxnSpPr>
            <a:cxnSpLocks/>
            <a:stCxn id="15" idx="1"/>
            <a:endCxn id="21" idx="3"/>
          </p:cNvCxnSpPr>
          <p:nvPr/>
        </p:nvCxnSpPr>
        <p:spPr>
          <a:xfrm flipH="1" flipV="1">
            <a:off x="8406981" y="4064658"/>
            <a:ext cx="510776" cy="1190785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 27">
            <a:extLst>
              <a:ext uri="{FF2B5EF4-FFF2-40B4-BE49-F238E27FC236}">
                <a16:creationId xmlns:a16="http://schemas.microsoft.com/office/drawing/2014/main" id="{1144EB67-3662-4FAC-8404-3EEC50BC11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3" t="50000" r="35111"/>
          <a:stretch/>
        </p:blipFill>
        <p:spPr>
          <a:xfrm>
            <a:off x="5076302" y="5026344"/>
            <a:ext cx="245324" cy="247539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AB5FEAC2-67D5-4685-A62B-F33701E9735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6" t="3196" r="15471" b="49211"/>
          <a:stretch/>
        </p:blipFill>
        <p:spPr>
          <a:xfrm>
            <a:off x="8232204" y="3907585"/>
            <a:ext cx="308505" cy="29659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7E150828-07BE-4036-B135-F2CB6DE973D7}"/>
              </a:ext>
            </a:extLst>
          </p:cNvPr>
          <p:cNvSpPr/>
          <p:nvPr/>
        </p:nvSpPr>
        <p:spPr>
          <a:xfrm>
            <a:off x="3201291" y="2907709"/>
            <a:ext cx="2141589" cy="2643535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992EAA5-E550-44A1-A8EF-B6127983D89A}"/>
              </a:ext>
            </a:extLst>
          </p:cNvPr>
          <p:cNvSpPr/>
          <p:nvPr/>
        </p:nvSpPr>
        <p:spPr>
          <a:xfrm>
            <a:off x="6429392" y="2876298"/>
            <a:ext cx="2141589" cy="2278078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99509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34D067F-E8E7-4F2D-B2E7-612DD600E55F}"/>
              </a:ext>
            </a:extLst>
          </p:cNvPr>
          <p:cNvSpPr/>
          <p:nvPr/>
        </p:nvSpPr>
        <p:spPr>
          <a:xfrm>
            <a:off x="1619249" y="2377223"/>
            <a:ext cx="8953500" cy="2131277"/>
          </a:xfrm>
          <a:prstGeom prst="roundRect">
            <a:avLst/>
          </a:prstGeom>
          <a:solidFill>
            <a:srgbClr val="FFBD59"/>
          </a:solidFill>
          <a:ln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5610375-4C71-4959-A2B5-E5A46C3F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/>
              <a:t>🔍 Les</a:t>
            </a:r>
            <a:r>
              <a:rPr lang="fr-FR" sz="4000" b="1" dirty="0">
                <a:solidFill>
                  <a:srgbClr val="00B0F0"/>
                </a:solidFill>
              </a:rPr>
              <a:t> </a:t>
            </a:r>
            <a:r>
              <a:rPr lang="fr-FR" sz="4000" b="1" dirty="0">
                <a:solidFill>
                  <a:srgbClr val="FFC000"/>
                </a:solidFill>
              </a:rPr>
              <a:t>Moteurs de recherche</a:t>
            </a:r>
            <a:endParaRPr lang="fr-FR" sz="4000" dirty="0">
              <a:solidFill>
                <a:srgbClr val="FFC000"/>
              </a:solidFill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199" y="1051660"/>
            <a:ext cx="10515600" cy="0"/>
          </a:xfrm>
          <a:prstGeom prst="line">
            <a:avLst/>
          </a:prstGeom>
          <a:ln w="76200">
            <a:solidFill>
              <a:srgbClr val="FFBD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44C7F87-2855-4074-B854-E3FDD3BBCEE4}"/>
              </a:ext>
            </a:extLst>
          </p:cNvPr>
          <p:cNvSpPr/>
          <p:nvPr/>
        </p:nvSpPr>
        <p:spPr>
          <a:xfrm>
            <a:off x="1054099" y="6172200"/>
            <a:ext cx="9850437" cy="184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space réservé du contenu 8">
            <a:extLst>
              <a:ext uri="{FF2B5EF4-FFF2-40B4-BE49-F238E27FC236}">
                <a16:creationId xmlns:a16="http://schemas.microsoft.com/office/drawing/2014/main" id="{A3417FCD-9429-454E-8CDB-B706F0358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6699" y="3108693"/>
            <a:ext cx="9118600" cy="10962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200" b="1" dirty="0">
                <a:solidFill>
                  <a:schemeClr val="bg1"/>
                </a:solidFill>
              </a:rPr>
              <a:t>Qu’est ce qu’un moteur de recherche ?</a:t>
            </a:r>
          </a:p>
        </p:txBody>
      </p:sp>
    </p:spTree>
    <p:extLst>
      <p:ext uri="{BB962C8B-B14F-4D97-AF65-F5344CB8AC3E}">
        <p14:creationId xmlns:p14="http://schemas.microsoft.com/office/powerpoint/2010/main" val="20382946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34D067F-E8E7-4F2D-B2E7-612DD600E55F}"/>
              </a:ext>
            </a:extLst>
          </p:cNvPr>
          <p:cNvSpPr/>
          <p:nvPr/>
        </p:nvSpPr>
        <p:spPr>
          <a:xfrm>
            <a:off x="2079624" y="2097397"/>
            <a:ext cx="8032751" cy="3210777"/>
          </a:xfrm>
          <a:prstGeom prst="roundRect">
            <a:avLst/>
          </a:prstGeom>
          <a:noFill/>
          <a:ln w="28575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« Un </a:t>
            </a:r>
            <a:r>
              <a:rPr lang="fr-FR" b="1" dirty="0">
                <a:solidFill>
                  <a:srgbClr val="FFC000"/>
                </a:solidFill>
              </a:rPr>
              <a:t>moteur de recherche</a:t>
            </a:r>
            <a:r>
              <a:rPr lang="fr-FR" dirty="0">
                <a:solidFill>
                  <a:srgbClr val="FFC000"/>
                </a:solidFill>
              </a:rPr>
              <a:t> </a:t>
            </a:r>
            <a:r>
              <a:rPr lang="fr-FR" dirty="0">
                <a:solidFill>
                  <a:schemeClr val="tx1"/>
                </a:solidFill>
              </a:rPr>
              <a:t>est une </a:t>
            </a:r>
            <a:r>
              <a:rPr lang="fr-FR" dirty="0">
                <a:solidFill>
                  <a:schemeClr val="tx1"/>
                </a:solidFill>
                <a:hlinkClick r:id="rId3" tooltip="Application web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application web</a:t>
            </a:r>
            <a:r>
              <a:rPr lang="fr-FR" dirty="0">
                <a:solidFill>
                  <a:schemeClr val="tx1"/>
                </a:solidFill>
              </a:rPr>
              <a:t> permettant à un utilisateur d'effectuer une </a:t>
            </a:r>
            <a:r>
              <a:rPr lang="fr-FR" b="1" dirty="0">
                <a:solidFill>
                  <a:srgbClr val="FFC000"/>
                </a:solidFill>
              </a:rPr>
              <a:t>recherche en ligne</a:t>
            </a:r>
            <a:r>
              <a:rPr lang="fr-FR" b="1" dirty="0">
                <a:solidFill>
                  <a:schemeClr val="tx1"/>
                </a:solidFill>
              </a:rPr>
              <a:t>, </a:t>
            </a:r>
            <a:r>
              <a:rPr lang="fr-FR" dirty="0">
                <a:solidFill>
                  <a:schemeClr val="tx1"/>
                </a:solidFill>
              </a:rPr>
              <a:t>c'est-à-dire de trouver des ressources à partir d'une requête composée de termes »*</a:t>
            </a: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r"/>
            <a:endParaRPr lang="fr-FR" dirty="0">
              <a:solidFill>
                <a:schemeClr val="tx1"/>
              </a:solidFill>
            </a:endParaRPr>
          </a:p>
          <a:p>
            <a:pPr algn="r"/>
            <a:endParaRPr lang="fr-FR" dirty="0">
              <a:solidFill>
                <a:schemeClr val="tx1"/>
              </a:solidFill>
            </a:endParaRPr>
          </a:p>
          <a:p>
            <a:pPr algn="r"/>
            <a:r>
              <a:rPr lang="fr-FR" dirty="0">
                <a:solidFill>
                  <a:schemeClr val="tx1"/>
                </a:solidFill>
              </a:rPr>
              <a:t>* Source : https://fr.wikipedia.org/wiki/Moteur_de_recherche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5610375-4C71-4959-A2B5-E5A46C3F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/>
              <a:t>🔍 Les</a:t>
            </a:r>
            <a:r>
              <a:rPr lang="fr-FR" sz="4000" b="1" dirty="0">
                <a:solidFill>
                  <a:srgbClr val="00B0F0"/>
                </a:solidFill>
              </a:rPr>
              <a:t> </a:t>
            </a:r>
            <a:r>
              <a:rPr lang="fr-FR" sz="4000" b="1" dirty="0">
                <a:solidFill>
                  <a:srgbClr val="FFC000"/>
                </a:solidFill>
              </a:rPr>
              <a:t>Moteurs de recherche</a:t>
            </a:r>
            <a:endParaRPr lang="fr-FR" sz="4000" dirty="0">
              <a:solidFill>
                <a:srgbClr val="FFC000"/>
              </a:solidFill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199" y="1051660"/>
            <a:ext cx="10515600" cy="0"/>
          </a:xfrm>
          <a:prstGeom prst="line">
            <a:avLst/>
          </a:prstGeom>
          <a:ln w="76200">
            <a:solidFill>
              <a:srgbClr val="FFBD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44C7F87-2855-4074-B854-E3FDD3BBCEE4}"/>
              </a:ext>
            </a:extLst>
          </p:cNvPr>
          <p:cNvSpPr/>
          <p:nvPr/>
        </p:nvSpPr>
        <p:spPr>
          <a:xfrm>
            <a:off x="1054099" y="6172200"/>
            <a:ext cx="9850437" cy="184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07812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34D067F-E8E7-4F2D-B2E7-612DD600E55F}"/>
              </a:ext>
            </a:extLst>
          </p:cNvPr>
          <p:cNvSpPr/>
          <p:nvPr/>
        </p:nvSpPr>
        <p:spPr>
          <a:xfrm>
            <a:off x="1619249" y="2377223"/>
            <a:ext cx="8953500" cy="2131277"/>
          </a:xfrm>
          <a:prstGeom prst="roundRect">
            <a:avLst/>
          </a:prstGeom>
          <a:solidFill>
            <a:srgbClr val="FFBD59"/>
          </a:solidFill>
          <a:ln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5610375-4C71-4959-A2B5-E5A46C3F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fr-FR" sz="4000" b="1" dirty="0"/>
              <a:t>🔍 Les</a:t>
            </a:r>
            <a:r>
              <a:rPr lang="fr-FR" sz="4000" b="1" dirty="0">
                <a:solidFill>
                  <a:srgbClr val="00B0F0"/>
                </a:solidFill>
              </a:rPr>
              <a:t> </a:t>
            </a:r>
            <a:r>
              <a:rPr lang="fr-FR" sz="4000" b="1" dirty="0">
                <a:solidFill>
                  <a:srgbClr val="FFC000"/>
                </a:solidFill>
              </a:rPr>
              <a:t>Moteurs de recherche</a:t>
            </a:r>
            <a:endParaRPr lang="fr-FR" sz="4000" dirty="0">
              <a:solidFill>
                <a:srgbClr val="FFC000"/>
              </a:solidFill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199" y="1051660"/>
            <a:ext cx="10515600" cy="0"/>
          </a:xfrm>
          <a:prstGeom prst="line">
            <a:avLst/>
          </a:prstGeom>
          <a:ln w="76200">
            <a:solidFill>
              <a:srgbClr val="FFBD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44C7F87-2855-4074-B854-E3FDD3BBCEE4}"/>
              </a:ext>
            </a:extLst>
          </p:cNvPr>
          <p:cNvSpPr/>
          <p:nvPr/>
        </p:nvSpPr>
        <p:spPr>
          <a:xfrm>
            <a:off x="1054099" y="6172200"/>
            <a:ext cx="9850437" cy="184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space réservé du contenu 8">
            <a:extLst>
              <a:ext uri="{FF2B5EF4-FFF2-40B4-BE49-F238E27FC236}">
                <a16:creationId xmlns:a16="http://schemas.microsoft.com/office/drawing/2014/main" id="{A3417FCD-9429-454E-8CDB-B706F0358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6699" y="3108693"/>
            <a:ext cx="9118600" cy="10962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200" b="1" dirty="0">
                <a:solidFill>
                  <a:schemeClr val="bg1"/>
                </a:solidFill>
              </a:rPr>
              <a:t>Quels moteurs de recherche connaissez-vous ?</a:t>
            </a:r>
          </a:p>
        </p:txBody>
      </p:sp>
    </p:spTree>
    <p:extLst>
      <p:ext uri="{BB962C8B-B14F-4D97-AF65-F5344CB8AC3E}">
        <p14:creationId xmlns:p14="http://schemas.microsoft.com/office/powerpoint/2010/main" val="7573117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610375-4C71-4959-A2B5-E5A46C3F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/>
              <a:t>🔍 Les</a:t>
            </a:r>
            <a:r>
              <a:rPr lang="fr-FR" sz="4000" b="1" dirty="0">
                <a:solidFill>
                  <a:srgbClr val="00B0F0"/>
                </a:solidFill>
              </a:rPr>
              <a:t> </a:t>
            </a:r>
            <a:r>
              <a:rPr lang="fr-FR" sz="4000" b="1" dirty="0">
                <a:solidFill>
                  <a:srgbClr val="FFC000"/>
                </a:solidFill>
              </a:rPr>
              <a:t>Moteurs de recherche</a:t>
            </a:r>
            <a:endParaRPr lang="fr-FR" sz="4000" dirty="0">
              <a:solidFill>
                <a:srgbClr val="FFC000"/>
              </a:solidFill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199" y="1051660"/>
            <a:ext cx="10515600" cy="0"/>
          </a:xfrm>
          <a:prstGeom prst="line">
            <a:avLst/>
          </a:prstGeom>
          <a:ln w="76200">
            <a:solidFill>
              <a:srgbClr val="FFBD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2DF4A38B-EFA8-43FB-B0ED-5491CBB7A6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4"/>
          <a:stretch/>
        </p:blipFill>
        <p:spPr>
          <a:xfrm>
            <a:off x="1287461" y="1212951"/>
            <a:ext cx="9617076" cy="51433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44C7F87-2855-4074-B854-E3FDD3BBCEE4}"/>
              </a:ext>
            </a:extLst>
          </p:cNvPr>
          <p:cNvSpPr/>
          <p:nvPr/>
        </p:nvSpPr>
        <p:spPr>
          <a:xfrm>
            <a:off x="1054099" y="6172200"/>
            <a:ext cx="9850437" cy="184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18787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E48460C-060E-43B8-9D06-4DDD5A6BE56A}"/>
              </a:ext>
            </a:extLst>
          </p:cNvPr>
          <p:cNvSpPr/>
          <p:nvPr/>
        </p:nvSpPr>
        <p:spPr>
          <a:xfrm>
            <a:off x="1619250" y="2143435"/>
            <a:ext cx="8953500" cy="2131277"/>
          </a:xfrm>
          <a:prstGeom prst="roundRect">
            <a:avLst/>
          </a:prstGeom>
          <a:solidFill>
            <a:srgbClr val="FFBD59"/>
          </a:solidFill>
          <a:ln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5610375-4C71-4959-A2B5-E5A46C3F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517" y="254629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🔍 Comment faire une recherche ?</a:t>
            </a:r>
            <a:endParaRPr lang="fr-FR" sz="40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44C7F87-2855-4074-B854-E3FDD3BBCEE4}"/>
              </a:ext>
            </a:extLst>
          </p:cNvPr>
          <p:cNvSpPr/>
          <p:nvPr/>
        </p:nvSpPr>
        <p:spPr>
          <a:xfrm>
            <a:off x="1054099" y="6172200"/>
            <a:ext cx="9850437" cy="184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20411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E48460C-060E-43B8-9D06-4DDD5A6BE56A}"/>
              </a:ext>
            </a:extLst>
          </p:cNvPr>
          <p:cNvSpPr/>
          <p:nvPr/>
        </p:nvSpPr>
        <p:spPr>
          <a:xfrm>
            <a:off x="1619248" y="2591168"/>
            <a:ext cx="8953500" cy="2131277"/>
          </a:xfrm>
          <a:prstGeom prst="roundRect">
            <a:avLst/>
          </a:prstGeom>
          <a:solidFill>
            <a:srgbClr val="FFBD59"/>
          </a:solidFill>
          <a:ln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5610375-4C71-4959-A2B5-E5A46C3F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/>
              <a:t>🔍 Comment faire une </a:t>
            </a:r>
            <a:r>
              <a:rPr lang="fr-FR" sz="4000" b="1" dirty="0">
                <a:solidFill>
                  <a:srgbClr val="FFC000"/>
                </a:solidFill>
              </a:rPr>
              <a:t>recherche</a:t>
            </a:r>
            <a:r>
              <a:rPr lang="fr-FR" sz="4000" b="1" dirty="0">
                <a:solidFill>
                  <a:srgbClr val="00B0F0"/>
                </a:solidFill>
              </a:rPr>
              <a:t> </a:t>
            </a:r>
            <a:r>
              <a:rPr lang="fr-FR" sz="4000" b="1" dirty="0"/>
              <a:t>?</a:t>
            </a:r>
            <a:endParaRPr lang="fr-FR" sz="4000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199" y="1051660"/>
            <a:ext cx="10515600" cy="0"/>
          </a:xfrm>
          <a:prstGeom prst="line">
            <a:avLst/>
          </a:prstGeom>
          <a:ln w="76200">
            <a:solidFill>
              <a:srgbClr val="FFBD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44C7F87-2855-4074-B854-E3FDD3BBCEE4}"/>
              </a:ext>
            </a:extLst>
          </p:cNvPr>
          <p:cNvSpPr/>
          <p:nvPr/>
        </p:nvSpPr>
        <p:spPr>
          <a:xfrm>
            <a:off x="1054099" y="6172200"/>
            <a:ext cx="9850437" cy="184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contenu 8">
            <a:extLst>
              <a:ext uri="{FF2B5EF4-FFF2-40B4-BE49-F238E27FC236}">
                <a16:creationId xmlns:a16="http://schemas.microsoft.com/office/drawing/2014/main" id="{7D74B577-8B80-42B6-9501-1DE59FCF4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3514" y="3373774"/>
            <a:ext cx="5984967" cy="56606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dirty="0">
                <a:solidFill>
                  <a:schemeClr val="bg1"/>
                </a:solidFill>
              </a:rPr>
              <a:t>🌐 Quelles questions je dois me poser ?</a:t>
            </a:r>
          </a:p>
        </p:txBody>
      </p:sp>
    </p:spTree>
    <p:extLst>
      <p:ext uri="{BB962C8B-B14F-4D97-AF65-F5344CB8AC3E}">
        <p14:creationId xmlns:p14="http://schemas.microsoft.com/office/powerpoint/2010/main" val="35390122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200" y="1426128"/>
            <a:ext cx="10515600" cy="0"/>
          </a:xfrm>
          <a:prstGeom prst="line">
            <a:avLst/>
          </a:prstGeom>
          <a:ln w="76200">
            <a:solidFill>
              <a:srgbClr val="FFBD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re 1">
            <a:extLst>
              <a:ext uri="{FF2B5EF4-FFF2-40B4-BE49-F238E27FC236}">
                <a16:creationId xmlns:a16="http://schemas.microsoft.com/office/drawing/2014/main" id="{43E6FF88-4F4C-43DE-AE01-82BEE8DADE97}"/>
              </a:ext>
            </a:extLst>
          </p:cNvPr>
          <p:cNvSpPr txBox="1">
            <a:spLocks/>
          </p:cNvSpPr>
          <p:nvPr/>
        </p:nvSpPr>
        <p:spPr>
          <a:xfrm>
            <a:off x="838200" y="3866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/>
              <a:t>🔍 Comment faire une </a:t>
            </a:r>
            <a:r>
              <a:rPr lang="fr-FR" sz="4000" b="1" dirty="0">
                <a:solidFill>
                  <a:srgbClr val="FFC000"/>
                </a:solidFill>
              </a:rPr>
              <a:t>recherche </a:t>
            </a:r>
            <a:r>
              <a:rPr lang="fr-FR" sz="4000" b="1" dirty="0"/>
              <a:t>?</a:t>
            </a:r>
            <a:endParaRPr lang="fr-FR" sz="4000" dirty="0"/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F409CD9E-6B7D-4D41-9CB8-D6E97B50155F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rgbClr val="FFBD59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fr-FR" dirty="0"/>
              <a:t>💡 La bonne méthode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	👉 Ouvrir son navigateur</a:t>
            </a:r>
          </a:p>
          <a:p>
            <a:pPr marL="0" indent="0">
              <a:buNone/>
            </a:pPr>
            <a:r>
              <a:rPr lang="fr-FR" dirty="0"/>
              <a:t>	👉 Choisir les bons mots-clés : </a:t>
            </a:r>
            <a:r>
              <a:rPr lang="fr-FR" sz="2000" i="1" dirty="0"/>
              <a:t>« Quelle est la taille </a:t>
            </a:r>
            <a:r>
              <a:rPr lang="fr-FR" sz="2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 la tour Eiffel ?</a:t>
            </a:r>
            <a:r>
              <a:rPr lang="fr-FR" sz="2000" i="1" dirty="0"/>
              <a:t>»</a:t>
            </a:r>
          </a:p>
          <a:p>
            <a:pPr marL="0" indent="0">
              <a:buNone/>
            </a:pPr>
            <a:r>
              <a:rPr lang="fr-FR" sz="2000" i="1" dirty="0"/>
              <a:t>	</a:t>
            </a:r>
            <a:r>
              <a:rPr lang="fr-FR" dirty="0"/>
              <a:t>👉 Ecrire sa recherche :</a:t>
            </a:r>
            <a:r>
              <a:rPr lang="fr-FR" sz="2800" b="1" dirty="0"/>
              <a:t> 				🔍</a:t>
            </a:r>
            <a:endParaRPr lang="fr-FR" dirty="0"/>
          </a:p>
          <a:p>
            <a:pPr marL="0" indent="0">
              <a:buNone/>
            </a:pPr>
            <a:r>
              <a:rPr lang="fr-FR" i="1" dirty="0"/>
              <a:t>	</a:t>
            </a:r>
            <a:r>
              <a:rPr lang="fr-FR" dirty="0"/>
              <a:t>👉 Lancer sa recherche </a:t>
            </a:r>
            <a:r>
              <a:rPr lang="fr-FR" sz="2800" b="1" dirty="0"/>
              <a:t>🔍</a:t>
            </a:r>
            <a:endParaRPr lang="fr-FR" i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CB1AC2-1785-435E-8524-A935D44E4B8E}"/>
              </a:ext>
            </a:extLst>
          </p:cNvPr>
          <p:cNvSpPr/>
          <p:nvPr/>
        </p:nvSpPr>
        <p:spPr>
          <a:xfrm>
            <a:off x="5448300" y="3904734"/>
            <a:ext cx="3364681" cy="369332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22609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200" y="1426128"/>
            <a:ext cx="10515600" cy="0"/>
          </a:xfrm>
          <a:prstGeom prst="line">
            <a:avLst/>
          </a:prstGeom>
          <a:ln w="76200">
            <a:solidFill>
              <a:srgbClr val="FFBD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re 1">
            <a:extLst>
              <a:ext uri="{FF2B5EF4-FFF2-40B4-BE49-F238E27FC236}">
                <a16:creationId xmlns:a16="http://schemas.microsoft.com/office/drawing/2014/main" id="{43E6FF88-4F4C-43DE-AE01-82BEE8DADE97}"/>
              </a:ext>
            </a:extLst>
          </p:cNvPr>
          <p:cNvSpPr txBox="1">
            <a:spLocks/>
          </p:cNvSpPr>
          <p:nvPr/>
        </p:nvSpPr>
        <p:spPr>
          <a:xfrm>
            <a:off x="838200" y="3866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/>
              <a:t>🔍 Comment faire une </a:t>
            </a:r>
            <a:r>
              <a:rPr lang="fr-FR" sz="4000" b="1" dirty="0">
                <a:solidFill>
                  <a:srgbClr val="FFC000"/>
                </a:solidFill>
              </a:rPr>
              <a:t>recherche</a:t>
            </a:r>
            <a:r>
              <a:rPr lang="fr-FR" sz="4000" b="1" dirty="0">
                <a:solidFill>
                  <a:srgbClr val="00B0F0"/>
                </a:solidFill>
              </a:rPr>
              <a:t> </a:t>
            </a:r>
            <a:r>
              <a:rPr lang="fr-FR" sz="4000" b="1" dirty="0"/>
              <a:t>?</a:t>
            </a:r>
            <a:endParaRPr lang="fr-FR" sz="4000" dirty="0"/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F409CD9E-6B7D-4D41-9CB8-D6E97B5015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💡 La bonne méthode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	👉 Ouvrir son navigateur</a:t>
            </a:r>
          </a:p>
          <a:p>
            <a:pPr marL="0" indent="0">
              <a:buNone/>
            </a:pPr>
            <a:r>
              <a:rPr lang="fr-FR" dirty="0"/>
              <a:t>	👉 Choisir les bons mots-clés : </a:t>
            </a:r>
            <a:r>
              <a:rPr lang="fr-FR" sz="2000" i="1" dirty="0"/>
              <a:t>« je cherche la </a:t>
            </a:r>
            <a:r>
              <a:rPr lang="fr-FR" sz="2000" i="1" dirty="0">
                <a:solidFill>
                  <a:srgbClr val="FFC000"/>
                </a:solidFill>
              </a:rPr>
              <a:t>hauteur de la tour Eiffel</a:t>
            </a:r>
            <a:r>
              <a:rPr lang="fr-FR" sz="2000" i="1" dirty="0"/>
              <a:t>»</a:t>
            </a:r>
          </a:p>
          <a:p>
            <a:pPr marL="0" indent="0">
              <a:buNone/>
            </a:pPr>
            <a:r>
              <a:rPr lang="fr-FR" sz="2000" i="1" dirty="0"/>
              <a:t>	</a:t>
            </a:r>
            <a:r>
              <a:rPr lang="fr-FR" dirty="0"/>
              <a:t>👉 Ecrire sa recherche :</a:t>
            </a:r>
          </a:p>
          <a:p>
            <a:pPr marL="0" indent="0">
              <a:buNone/>
            </a:pPr>
            <a:r>
              <a:rPr lang="fr-FR" i="1" dirty="0"/>
              <a:t>	</a:t>
            </a:r>
            <a:r>
              <a:rPr lang="fr-FR" dirty="0"/>
              <a:t>👉 Lancer sa recherche </a:t>
            </a:r>
            <a:r>
              <a:rPr lang="fr-FR" sz="2800" b="1" dirty="0"/>
              <a:t>🔍</a:t>
            </a:r>
            <a:endParaRPr lang="fr-FR" i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CB1AC2-1785-435E-8524-A935D44E4B8E}"/>
              </a:ext>
            </a:extLst>
          </p:cNvPr>
          <p:cNvSpPr/>
          <p:nvPr/>
        </p:nvSpPr>
        <p:spPr>
          <a:xfrm>
            <a:off x="5448300" y="3904734"/>
            <a:ext cx="3364681" cy="369332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31CB97F-624B-4444-BAC6-9E91BA521888}"/>
              </a:ext>
            </a:extLst>
          </p:cNvPr>
          <p:cNvSpPr txBox="1"/>
          <p:nvPr/>
        </p:nvSpPr>
        <p:spPr>
          <a:xfrm>
            <a:off x="5575300" y="3904734"/>
            <a:ext cx="326563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800" b="1" dirty="0">
                <a:solidFill>
                  <a:srgbClr val="FFC000"/>
                </a:solidFill>
              </a:rPr>
              <a:t>Hauteur tour Eiffel 	</a:t>
            </a:r>
            <a:r>
              <a:rPr lang="fr-FR" sz="1800" b="1" dirty="0"/>
              <a:t>	🔍</a:t>
            </a:r>
            <a:endParaRPr lang="fr-FR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529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764F30-9FFC-4B71-A563-6929FE207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000" dirty="0"/>
              <a:t>Retour dans le passé !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75766498-823A-4E1C-B323-40E1B59D31B8}"/>
              </a:ext>
            </a:extLst>
          </p:cNvPr>
          <p:cNvCxnSpPr/>
          <p:nvPr/>
        </p:nvCxnSpPr>
        <p:spPr>
          <a:xfrm>
            <a:off x="838200" y="1426128"/>
            <a:ext cx="10515600" cy="0"/>
          </a:xfrm>
          <a:prstGeom prst="line">
            <a:avLst/>
          </a:prstGeom>
          <a:ln w="76200">
            <a:solidFill>
              <a:srgbClr val="FFBD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BDEB4D0F-642E-4B59-9FE9-5923A3A08865}"/>
              </a:ext>
            </a:extLst>
          </p:cNvPr>
          <p:cNvSpPr txBox="1"/>
          <p:nvPr/>
        </p:nvSpPr>
        <p:spPr>
          <a:xfrm>
            <a:off x="838200" y="1587958"/>
            <a:ext cx="7910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🤔 Qu’avez-vous retenu du dernier atelier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BE9C1DB-1101-46A4-9D27-BEBAA810A2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809" y="2216150"/>
            <a:ext cx="7534275" cy="42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656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7ABCCD80-8BC1-49F2-95CE-17CB74317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772" y="1244838"/>
            <a:ext cx="7539428" cy="5613162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200" y="1197528"/>
            <a:ext cx="10515600" cy="0"/>
          </a:xfrm>
          <a:prstGeom prst="line">
            <a:avLst/>
          </a:prstGeom>
          <a:ln w="76200">
            <a:solidFill>
              <a:srgbClr val="FFBD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re 1">
            <a:extLst>
              <a:ext uri="{FF2B5EF4-FFF2-40B4-BE49-F238E27FC236}">
                <a16:creationId xmlns:a16="http://schemas.microsoft.com/office/drawing/2014/main" id="{43E6FF88-4F4C-43DE-AE01-82BEE8DADE97}"/>
              </a:ext>
            </a:extLst>
          </p:cNvPr>
          <p:cNvSpPr txBox="1">
            <a:spLocks/>
          </p:cNvSpPr>
          <p:nvPr/>
        </p:nvSpPr>
        <p:spPr>
          <a:xfrm>
            <a:off x="838200" y="1769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/>
              <a:t>🔍 Comment interpréter les </a:t>
            </a:r>
            <a:r>
              <a:rPr lang="fr-FR" sz="4000" b="1" dirty="0">
                <a:solidFill>
                  <a:srgbClr val="FFC000"/>
                </a:solidFill>
              </a:rPr>
              <a:t>résultats</a:t>
            </a:r>
            <a:r>
              <a:rPr lang="fr-FR" sz="4000" b="1" dirty="0">
                <a:solidFill>
                  <a:srgbClr val="00B0F0"/>
                </a:solidFill>
              </a:rPr>
              <a:t> </a:t>
            </a:r>
            <a:r>
              <a:rPr lang="fr-FR" sz="4000" b="1" dirty="0"/>
              <a:t>?</a:t>
            </a:r>
            <a:endParaRPr lang="fr-FR" sz="40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53FC409-2914-465A-A477-EDAA9EE56642}"/>
              </a:ext>
            </a:extLst>
          </p:cNvPr>
          <p:cNvSpPr txBox="1"/>
          <p:nvPr/>
        </p:nvSpPr>
        <p:spPr>
          <a:xfrm>
            <a:off x="457200" y="4403726"/>
            <a:ext cx="1752600" cy="369332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Adresse du site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9E2779B8-EFE2-4303-BDBD-67EBD6A17631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2209800" y="4588392"/>
            <a:ext cx="381000" cy="120325"/>
          </a:xfrm>
          <a:prstGeom prst="straightConnector1">
            <a:avLst/>
          </a:prstGeom>
          <a:ln>
            <a:solidFill>
              <a:srgbClr val="FFBD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1B1C12A5-7089-40AF-90D7-01207D4CA597}"/>
              </a:ext>
            </a:extLst>
          </p:cNvPr>
          <p:cNvSpPr txBox="1"/>
          <p:nvPr/>
        </p:nvSpPr>
        <p:spPr>
          <a:xfrm>
            <a:off x="309172" y="5475806"/>
            <a:ext cx="1752600" cy="369332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Description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2EA752C0-FA3F-4058-818C-780E72023919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2061772" y="5347868"/>
            <a:ext cx="529028" cy="312604"/>
          </a:xfrm>
          <a:prstGeom prst="straightConnector1">
            <a:avLst/>
          </a:prstGeom>
          <a:ln>
            <a:solidFill>
              <a:srgbClr val="FFBD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C10E7942-F3E4-482A-8D85-5FEBB094F98B}"/>
              </a:ext>
            </a:extLst>
          </p:cNvPr>
          <p:cNvSpPr txBox="1"/>
          <p:nvPr/>
        </p:nvSpPr>
        <p:spPr>
          <a:xfrm>
            <a:off x="1206500" y="4880721"/>
            <a:ext cx="762000" cy="369332"/>
          </a:xfrm>
          <a:prstGeom prst="rect">
            <a:avLst/>
          </a:prstGeom>
          <a:noFill/>
          <a:ln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Titre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1E5810A8-A377-47E8-8F9D-7DD69F7B89A4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1968500" y="4893383"/>
            <a:ext cx="622300" cy="172004"/>
          </a:xfrm>
          <a:prstGeom prst="straightConnector1">
            <a:avLst/>
          </a:prstGeom>
          <a:ln>
            <a:solidFill>
              <a:srgbClr val="FFBD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1029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7ABCCD80-8BC1-49F2-95CE-17CB743173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953" r="43291"/>
          <a:stretch/>
        </p:blipFill>
        <p:spPr>
          <a:xfrm>
            <a:off x="2209800" y="1967285"/>
            <a:ext cx="7464057" cy="3924300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200" y="1197528"/>
            <a:ext cx="10515600" cy="0"/>
          </a:xfrm>
          <a:prstGeom prst="line">
            <a:avLst/>
          </a:prstGeom>
          <a:ln w="76200">
            <a:solidFill>
              <a:srgbClr val="FFBD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re 1">
            <a:extLst>
              <a:ext uri="{FF2B5EF4-FFF2-40B4-BE49-F238E27FC236}">
                <a16:creationId xmlns:a16="http://schemas.microsoft.com/office/drawing/2014/main" id="{43E6FF88-4F4C-43DE-AE01-82BEE8DADE97}"/>
              </a:ext>
            </a:extLst>
          </p:cNvPr>
          <p:cNvSpPr txBox="1">
            <a:spLocks/>
          </p:cNvSpPr>
          <p:nvPr/>
        </p:nvSpPr>
        <p:spPr>
          <a:xfrm>
            <a:off x="838200" y="1769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/>
              <a:t>🔍 Comment interpréter les </a:t>
            </a:r>
            <a:r>
              <a:rPr lang="fr-FR" sz="4000" b="1" dirty="0">
                <a:solidFill>
                  <a:srgbClr val="FFC000"/>
                </a:solidFill>
              </a:rPr>
              <a:t>résultats</a:t>
            </a:r>
            <a:r>
              <a:rPr lang="fr-FR" sz="4000" b="1" dirty="0">
                <a:solidFill>
                  <a:srgbClr val="00B0F0"/>
                </a:solidFill>
              </a:rPr>
              <a:t> </a:t>
            </a:r>
            <a:r>
              <a:rPr lang="fr-FR" sz="4000" b="1" dirty="0"/>
              <a:t>?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25111187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7ABCCD80-8BC1-49F2-95CE-17CB743173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953" r="43291"/>
          <a:stretch/>
        </p:blipFill>
        <p:spPr>
          <a:xfrm>
            <a:off x="2209800" y="1967285"/>
            <a:ext cx="7464057" cy="3924300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200" y="1197528"/>
            <a:ext cx="10515600" cy="0"/>
          </a:xfrm>
          <a:prstGeom prst="line">
            <a:avLst/>
          </a:prstGeom>
          <a:ln w="76200">
            <a:solidFill>
              <a:srgbClr val="FFBD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re 1">
            <a:extLst>
              <a:ext uri="{FF2B5EF4-FFF2-40B4-BE49-F238E27FC236}">
                <a16:creationId xmlns:a16="http://schemas.microsoft.com/office/drawing/2014/main" id="{43E6FF88-4F4C-43DE-AE01-82BEE8DADE97}"/>
              </a:ext>
            </a:extLst>
          </p:cNvPr>
          <p:cNvSpPr txBox="1">
            <a:spLocks/>
          </p:cNvSpPr>
          <p:nvPr/>
        </p:nvSpPr>
        <p:spPr>
          <a:xfrm>
            <a:off x="838200" y="1769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/>
              <a:t>🔍 Comment interpréter les </a:t>
            </a:r>
            <a:r>
              <a:rPr lang="fr-FR" sz="4000" b="1" dirty="0">
                <a:solidFill>
                  <a:srgbClr val="FFC000"/>
                </a:solidFill>
              </a:rPr>
              <a:t>résultats</a:t>
            </a:r>
            <a:r>
              <a:rPr lang="fr-FR" sz="4000" b="1" dirty="0">
                <a:solidFill>
                  <a:srgbClr val="00B0F0"/>
                </a:solidFill>
              </a:rPr>
              <a:t> </a:t>
            </a:r>
            <a:r>
              <a:rPr lang="fr-FR" sz="4000" b="1" dirty="0"/>
              <a:t>?</a:t>
            </a:r>
            <a:endParaRPr lang="fr-FR" sz="4000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B22AB878-E10B-4C6C-8180-617BBC0F0ECC}"/>
              </a:ext>
            </a:extLst>
          </p:cNvPr>
          <p:cNvSpPr/>
          <p:nvPr/>
        </p:nvSpPr>
        <p:spPr>
          <a:xfrm>
            <a:off x="1622057" y="3873872"/>
            <a:ext cx="8039100" cy="2476500"/>
          </a:xfrm>
          <a:prstGeom prst="ellipse">
            <a:avLst/>
          </a:prstGeom>
          <a:noFill/>
          <a:ln w="38100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14227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200" y="1197528"/>
            <a:ext cx="10515600" cy="0"/>
          </a:xfrm>
          <a:prstGeom prst="line">
            <a:avLst/>
          </a:prstGeom>
          <a:ln w="76200">
            <a:solidFill>
              <a:srgbClr val="FFBD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re 1">
            <a:extLst>
              <a:ext uri="{FF2B5EF4-FFF2-40B4-BE49-F238E27FC236}">
                <a16:creationId xmlns:a16="http://schemas.microsoft.com/office/drawing/2014/main" id="{43E6FF88-4F4C-43DE-AE01-82BEE8DADE97}"/>
              </a:ext>
            </a:extLst>
          </p:cNvPr>
          <p:cNvSpPr txBox="1">
            <a:spLocks/>
          </p:cNvSpPr>
          <p:nvPr/>
        </p:nvSpPr>
        <p:spPr>
          <a:xfrm>
            <a:off x="838200" y="1769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/>
              <a:t>🔍 Comment interpréter les </a:t>
            </a:r>
            <a:r>
              <a:rPr lang="fr-FR" sz="4000" b="1" dirty="0">
                <a:solidFill>
                  <a:srgbClr val="FFC000"/>
                </a:solidFill>
              </a:rPr>
              <a:t>résultats</a:t>
            </a:r>
            <a:r>
              <a:rPr lang="fr-FR" sz="4000" b="1" dirty="0">
                <a:solidFill>
                  <a:srgbClr val="00B0F0"/>
                </a:solidFill>
              </a:rPr>
              <a:t> </a:t>
            </a:r>
            <a:r>
              <a:rPr lang="fr-FR" sz="4000" b="1" dirty="0"/>
              <a:t>?</a:t>
            </a:r>
            <a:endParaRPr lang="fr-FR" sz="40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D8F0021-695B-486D-801A-79610CD21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419" y="1338952"/>
            <a:ext cx="8954750" cy="4896533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C31E7C2F-073E-41F0-821F-6F390428A94C}"/>
              </a:ext>
            </a:extLst>
          </p:cNvPr>
          <p:cNvSpPr/>
          <p:nvPr/>
        </p:nvSpPr>
        <p:spPr>
          <a:xfrm>
            <a:off x="3365369" y="1404594"/>
            <a:ext cx="2903456" cy="365123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05629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200" y="1197528"/>
            <a:ext cx="10515600" cy="0"/>
          </a:xfrm>
          <a:prstGeom prst="line">
            <a:avLst/>
          </a:prstGeom>
          <a:ln w="76200">
            <a:solidFill>
              <a:srgbClr val="FFBD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re 1">
            <a:extLst>
              <a:ext uri="{FF2B5EF4-FFF2-40B4-BE49-F238E27FC236}">
                <a16:creationId xmlns:a16="http://schemas.microsoft.com/office/drawing/2014/main" id="{43E6FF88-4F4C-43DE-AE01-82BEE8DADE97}"/>
              </a:ext>
            </a:extLst>
          </p:cNvPr>
          <p:cNvSpPr txBox="1">
            <a:spLocks/>
          </p:cNvSpPr>
          <p:nvPr/>
        </p:nvSpPr>
        <p:spPr>
          <a:xfrm>
            <a:off x="838200" y="1769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/>
              <a:t>🔍 Comment interpréter les </a:t>
            </a:r>
            <a:r>
              <a:rPr lang="fr-FR" sz="4000" b="1" dirty="0">
                <a:solidFill>
                  <a:srgbClr val="FFC000"/>
                </a:solidFill>
              </a:rPr>
              <a:t>résultats</a:t>
            </a:r>
            <a:r>
              <a:rPr lang="fr-FR" sz="4000" b="1" dirty="0">
                <a:solidFill>
                  <a:srgbClr val="00B0F0"/>
                </a:solidFill>
              </a:rPr>
              <a:t> </a:t>
            </a:r>
            <a:r>
              <a:rPr lang="fr-FR" sz="4000" b="1" dirty="0"/>
              <a:t>?</a:t>
            </a:r>
            <a:endParaRPr lang="fr-FR" sz="4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D48BB37-1B42-4889-B4B6-6A4626332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337" y="2085787"/>
            <a:ext cx="6811326" cy="2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494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200" y="1197528"/>
            <a:ext cx="10515600" cy="0"/>
          </a:xfrm>
          <a:prstGeom prst="line">
            <a:avLst/>
          </a:prstGeom>
          <a:ln w="76200">
            <a:solidFill>
              <a:srgbClr val="FFBD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re 1">
            <a:extLst>
              <a:ext uri="{FF2B5EF4-FFF2-40B4-BE49-F238E27FC236}">
                <a16:creationId xmlns:a16="http://schemas.microsoft.com/office/drawing/2014/main" id="{43E6FF88-4F4C-43DE-AE01-82BEE8DADE97}"/>
              </a:ext>
            </a:extLst>
          </p:cNvPr>
          <p:cNvSpPr txBox="1">
            <a:spLocks/>
          </p:cNvSpPr>
          <p:nvPr/>
        </p:nvSpPr>
        <p:spPr>
          <a:xfrm>
            <a:off x="838200" y="1769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/>
              <a:t>🔍 Faire une recherche</a:t>
            </a:r>
            <a:endParaRPr lang="fr-FR" sz="4000" dirty="0"/>
          </a:p>
        </p:txBody>
      </p:sp>
      <p:sp>
        <p:nvSpPr>
          <p:cNvPr id="11" name="Espace réservé du contenu 11">
            <a:extLst>
              <a:ext uri="{FF2B5EF4-FFF2-40B4-BE49-F238E27FC236}">
                <a16:creationId xmlns:a16="http://schemas.microsoft.com/office/drawing/2014/main" id="{A3E8098E-B376-44F5-9DD0-67287F703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2520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/>
              <a:t>💡 La bonne méthode</a:t>
            </a:r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dirty="0"/>
              <a:t>	👉 Choisir les bons mots-clés : informations essentielles </a:t>
            </a:r>
            <a:r>
              <a:rPr lang="fr-FR" b="1" dirty="0"/>
              <a:t>uniquement</a:t>
            </a:r>
          </a:p>
          <a:p>
            <a:pPr marL="0" indent="0" algn="ctr">
              <a:buNone/>
            </a:pPr>
            <a:endParaRPr lang="fr-FR" b="1" dirty="0"/>
          </a:p>
          <a:p>
            <a:pPr marL="0" indent="0" algn="ctr">
              <a:buNone/>
            </a:pPr>
            <a:r>
              <a:rPr lang="fr-FR" dirty="0"/>
              <a:t>👉 Sélectionner son résultat : les premiers sont souvent ceux qui correspondent le mieux à notre recherche.</a:t>
            </a:r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dirty="0"/>
              <a:t>❗ Certains des tous premiers sont souvent des publicités =&gt; définir ce que propose le site (nom du site, adresse, description de contenu)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0651125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200" y="1197528"/>
            <a:ext cx="10515600" cy="0"/>
          </a:xfrm>
          <a:prstGeom prst="line">
            <a:avLst/>
          </a:prstGeom>
          <a:ln w="76200">
            <a:solidFill>
              <a:srgbClr val="FFBD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re 1">
            <a:extLst>
              <a:ext uri="{FF2B5EF4-FFF2-40B4-BE49-F238E27FC236}">
                <a16:creationId xmlns:a16="http://schemas.microsoft.com/office/drawing/2014/main" id="{43E6FF88-4F4C-43DE-AE01-82BEE8DADE97}"/>
              </a:ext>
            </a:extLst>
          </p:cNvPr>
          <p:cNvSpPr txBox="1">
            <a:spLocks/>
          </p:cNvSpPr>
          <p:nvPr/>
        </p:nvSpPr>
        <p:spPr>
          <a:xfrm>
            <a:off x="838200" y="1769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/>
              <a:t>Manipulons !</a:t>
            </a:r>
            <a:endParaRPr lang="fr-FR" sz="4000" dirty="0"/>
          </a:p>
        </p:txBody>
      </p:sp>
      <p:sp>
        <p:nvSpPr>
          <p:cNvPr id="11" name="Espace réservé du contenu 11">
            <a:extLst>
              <a:ext uri="{FF2B5EF4-FFF2-40B4-BE49-F238E27FC236}">
                <a16:creationId xmlns:a16="http://schemas.microsoft.com/office/drawing/2014/main" id="{A3E8098E-B376-44F5-9DD0-67287F703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898" y="1502520"/>
            <a:ext cx="10722204" cy="45488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400" i="1" dirty="0"/>
              <a:t>✔ </a:t>
            </a:r>
            <a:r>
              <a:rPr lang="fr-FR" sz="2400" dirty="0"/>
              <a:t>Cherchez l’année de sortie du film « Le discours d’un roi ».</a:t>
            </a:r>
          </a:p>
          <a:p>
            <a:pPr marL="0" indent="0" algn="ctr">
              <a:buNone/>
            </a:pPr>
            <a:endParaRPr lang="fr-FR" sz="2400" dirty="0"/>
          </a:p>
          <a:p>
            <a:pPr marL="0" indent="0" algn="ctr">
              <a:buNone/>
            </a:pPr>
            <a:r>
              <a:rPr lang="fr-FR" sz="2400" dirty="0"/>
              <a:t>✔ Trouvez votre ville natale et montrez la moi sur une carte.</a:t>
            </a:r>
          </a:p>
          <a:p>
            <a:pPr marL="0" indent="0" algn="ctr">
              <a:buNone/>
            </a:pPr>
            <a:endParaRPr lang="fr-FR" sz="2400" dirty="0"/>
          </a:p>
          <a:p>
            <a:pPr marL="0" indent="0" algn="ctr">
              <a:buNone/>
            </a:pPr>
            <a:r>
              <a:rPr lang="fr-FR" sz="2400" dirty="0"/>
              <a:t>✔ Choisissez une vidéo de votre chanteur préféré.</a:t>
            </a:r>
          </a:p>
          <a:p>
            <a:pPr marL="0" indent="0" algn="ctr">
              <a:buNone/>
            </a:pPr>
            <a:endParaRPr lang="fr-FR" sz="2400" dirty="0"/>
          </a:p>
          <a:p>
            <a:pPr marL="0" indent="0" algn="ctr">
              <a:buNone/>
            </a:pPr>
            <a:r>
              <a:rPr lang="fr-FR" sz="2400" dirty="0"/>
              <a:t>✔ Quel dessin animé Disney est sorti en 1994.</a:t>
            </a:r>
          </a:p>
          <a:p>
            <a:pPr marL="0" indent="0" algn="ctr">
              <a:buNone/>
            </a:pPr>
            <a:endParaRPr lang="fr-FR" sz="2400" dirty="0"/>
          </a:p>
          <a:p>
            <a:pPr marL="0" indent="0" algn="ctr">
              <a:buNone/>
            </a:pPr>
            <a:r>
              <a:rPr lang="fr-FR" sz="2400" dirty="0"/>
              <a:t>✔Sur quel site trouvez-vous la recette de « ’The’ tarte au citron meringuée ».</a:t>
            </a:r>
          </a:p>
          <a:p>
            <a:pPr marL="0" indent="0" algn="ctr">
              <a:buNone/>
            </a:pPr>
            <a:endParaRPr lang="fr-FR" sz="2400" dirty="0"/>
          </a:p>
          <a:p>
            <a:pPr marL="0" indent="0" algn="ctr">
              <a:buNone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4032675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610375-4C71-4959-A2B5-E5A46C3F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06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3200" dirty="0"/>
              <a:t> ⚡ Et la sécurité dans tout ça ?</a:t>
            </a:r>
            <a:endParaRPr lang="fr-FR" sz="4000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200" y="1166069"/>
            <a:ext cx="105156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DFA24D46-B044-432E-B1B5-20944987F228}"/>
              </a:ext>
            </a:extLst>
          </p:cNvPr>
          <p:cNvSpPr/>
          <p:nvPr/>
        </p:nvSpPr>
        <p:spPr>
          <a:xfrm>
            <a:off x="1731677" y="2491632"/>
            <a:ext cx="8728645" cy="1666416"/>
          </a:xfrm>
          <a:prstGeom prst="rect">
            <a:avLst/>
          </a:prstGeom>
          <a:solidFill>
            <a:srgbClr val="FFC000"/>
          </a:solidFill>
          <a:ln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chemeClr val="bg1"/>
                </a:solidFill>
                <a:latin typeface="BalooChettan2-Regular"/>
              </a:rPr>
              <a:t>M</a:t>
            </a:r>
            <a:r>
              <a:rPr lang="fr-FR" sz="3200" b="0" i="0" u="none" strike="noStrike" baseline="0" dirty="0">
                <a:solidFill>
                  <a:schemeClr val="bg1"/>
                </a:solidFill>
                <a:latin typeface="BalooChettan2-Regular"/>
              </a:rPr>
              <a:t>aintenant, vous allez découvrir les conseils, les règles de sécurité essentielles, à appliquer quand on utilise Internet.</a:t>
            </a:r>
            <a:endParaRPr lang="fr-F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1104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610375-4C71-4959-A2B5-E5A46C3F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06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3200" dirty="0"/>
              <a:t> ⚡ Et la sécurité dans tout ça ?</a:t>
            </a:r>
            <a:endParaRPr lang="fr-FR" sz="4000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200" y="1166069"/>
            <a:ext cx="105156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108AC9FD-4CF3-4332-B4AC-2317C9358C45}"/>
              </a:ext>
            </a:extLst>
          </p:cNvPr>
          <p:cNvSpPr txBox="1"/>
          <p:nvPr/>
        </p:nvSpPr>
        <p:spPr>
          <a:xfrm rot="21192184">
            <a:off x="558416" y="610413"/>
            <a:ext cx="291318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R="24510" algn="ctr"/>
            <a:r>
              <a:rPr lang="fr-FR" sz="1800" b="1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👍 Les bons réflexes à </a:t>
            </a:r>
          </a:p>
          <a:p>
            <a:pPr marR="24510" algn="ctr"/>
            <a:r>
              <a:rPr lang="fr-FR" sz="1800" b="1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adopter sur internet</a:t>
            </a:r>
            <a:endParaRPr lang="fr-FR" b="1" dirty="0"/>
          </a:p>
        </p:txBody>
      </p: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DB217FA9-0362-4B9D-9F60-F91B380F9621}"/>
              </a:ext>
            </a:extLst>
          </p:cNvPr>
          <p:cNvGrpSpPr/>
          <p:nvPr/>
        </p:nvGrpSpPr>
        <p:grpSpPr>
          <a:xfrm>
            <a:off x="209180" y="1362800"/>
            <a:ext cx="11775956" cy="2283535"/>
            <a:chOff x="171302" y="2118316"/>
            <a:chExt cx="11775956" cy="2535152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14D1C62-69C7-46DE-8FB0-D804687C9C58}"/>
                </a:ext>
              </a:extLst>
            </p:cNvPr>
            <p:cNvSpPr txBox="1"/>
            <p:nvPr/>
          </p:nvSpPr>
          <p:spPr>
            <a:xfrm>
              <a:off x="2916619" y="2118316"/>
              <a:ext cx="66303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24510" algn="ctr"/>
              <a:r>
                <a:rPr lang="fr-FR" sz="1800" i="0" u="none" strike="noStrike" baseline="0" dirty="0">
                  <a:solidFill>
                    <a:srgbClr val="000000"/>
                  </a:solidFill>
                  <a:latin typeface="Segoe UI" panose="020B0502040204020203" pitchFamily="34" charset="0"/>
                </a:rPr>
                <a:t>1/ Reconnaître les </a:t>
              </a:r>
              <a:r>
                <a:rPr lang="fr-FR" sz="1800" b="1" i="0" u="none" strike="noStrike" baseline="0" dirty="0">
                  <a:solidFill>
                    <a:srgbClr val="FFC000"/>
                  </a:solidFill>
                  <a:latin typeface="Segoe UI" panose="020B0502040204020203" pitchFamily="34" charset="0"/>
                </a:rPr>
                <a:t>sites fiables</a:t>
              </a:r>
              <a:endParaRPr lang="fr-FR" b="1" dirty="0">
                <a:solidFill>
                  <a:srgbClr val="FFC000"/>
                </a:solidFill>
              </a:endParaRPr>
            </a:p>
          </p:txBody>
        </p: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08776A3C-5AFC-4442-8D28-F599EFC826F0}"/>
                </a:ext>
              </a:extLst>
            </p:cNvPr>
            <p:cNvGrpSpPr/>
            <p:nvPr/>
          </p:nvGrpSpPr>
          <p:grpSpPr>
            <a:xfrm>
              <a:off x="171302" y="2904067"/>
              <a:ext cx="11775956" cy="1749401"/>
              <a:chOff x="184002" y="3632980"/>
              <a:chExt cx="11775956" cy="1749401"/>
            </a:xfrm>
          </p:grpSpPr>
          <p:grpSp>
            <p:nvGrpSpPr>
              <p:cNvPr id="13" name="Groupe 12">
                <a:extLst>
                  <a:ext uri="{FF2B5EF4-FFF2-40B4-BE49-F238E27FC236}">
                    <a16:creationId xmlns:a16="http://schemas.microsoft.com/office/drawing/2014/main" id="{AAFF55D7-4CED-417F-9A79-E27C2EBE3F46}"/>
                  </a:ext>
                </a:extLst>
              </p:cNvPr>
              <p:cNvGrpSpPr/>
              <p:nvPr/>
            </p:nvGrpSpPr>
            <p:grpSpPr>
              <a:xfrm>
                <a:off x="184002" y="3743258"/>
                <a:ext cx="11775956" cy="1639123"/>
                <a:chOff x="0" y="3208860"/>
                <a:chExt cx="12020310" cy="1757420"/>
              </a:xfrm>
            </p:grpSpPr>
            <p:grpSp>
              <p:nvGrpSpPr>
                <p:cNvPr id="29" name="Groupe 28">
                  <a:extLst>
                    <a:ext uri="{FF2B5EF4-FFF2-40B4-BE49-F238E27FC236}">
                      <a16:creationId xmlns:a16="http://schemas.microsoft.com/office/drawing/2014/main" id="{0575B01E-F144-4E39-8412-C4D1E11CDC13}"/>
                    </a:ext>
                  </a:extLst>
                </p:cNvPr>
                <p:cNvGrpSpPr/>
                <p:nvPr/>
              </p:nvGrpSpPr>
              <p:grpSpPr>
                <a:xfrm>
                  <a:off x="0" y="3208860"/>
                  <a:ext cx="12020310" cy="1757420"/>
                  <a:chOff x="0" y="3208860"/>
                  <a:chExt cx="12020310" cy="1757420"/>
                </a:xfrm>
              </p:grpSpPr>
              <p:pic>
                <p:nvPicPr>
                  <p:cNvPr id="31" name="Image 30">
                    <a:extLst>
                      <a:ext uri="{FF2B5EF4-FFF2-40B4-BE49-F238E27FC236}">
                        <a16:creationId xmlns:a16="http://schemas.microsoft.com/office/drawing/2014/main" id="{F965F929-3991-427D-B101-7AFF449357C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77281" b="4005"/>
                  <a:stretch/>
                </p:blipFill>
                <p:spPr>
                  <a:xfrm>
                    <a:off x="6500121" y="3208860"/>
                    <a:ext cx="5520189" cy="1139258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grpSp>
                <p:nvGrpSpPr>
                  <p:cNvPr id="32" name="Groupe 31">
                    <a:extLst>
                      <a:ext uri="{FF2B5EF4-FFF2-40B4-BE49-F238E27FC236}">
                        <a16:creationId xmlns:a16="http://schemas.microsoft.com/office/drawing/2014/main" id="{C3CD864D-3DC2-486C-9B01-CBF4DE8BDBCB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3220861"/>
                    <a:ext cx="10624275" cy="1745419"/>
                    <a:chOff x="0" y="3220861"/>
                    <a:chExt cx="10624275" cy="1745419"/>
                  </a:xfrm>
                </p:grpSpPr>
                <p:pic>
                  <p:nvPicPr>
                    <p:cNvPr id="33" name="Image 32">
                      <a:extLst>
                        <a:ext uri="{FF2B5EF4-FFF2-40B4-BE49-F238E27FC236}">
                          <a16:creationId xmlns:a16="http://schemas.microsoft.com/office/drawing/2014/main" id="{01881291-2B58-4B3C-A395-9835AC9B82A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t="1" r="64896" b="-6231"/>
                    <a:stretch/>
                  </p:blipFill>
                  <p:spPr>
                    <a:xfrm>
                      <a:off x="0" y="3220861"/>
                      <a:ext cx="8248307" cy="1219194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34" name="Rectangle 33">
                      <a:extLst>
                        <a:ext uri="{FF2B5EF4-FFF2-40B4-BE49-F238E27FC236}">
                          <a16:creationId xmlns:a16="http://schemas.microsoft.com/office/drawing/2014/main" id="{97CDC1E9-D1BE-4FF3-BBCB-7AFC33CE17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38600" y="4360818"/>
                      <a:ext cx="6585675" cy="60546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</p:grpSp>
            <p:pic>
              <p:nvPicPr>
                <p:cNvPr id="30" name="Image 29">
                  <a:extLst>
                    <a:ext uri="{FF2B5EF4-FFF2-40B4-BE49-F238E27FC236}">
                      <a16:creationId xmlns:a16="http://schemas.microsoft.com/office/drawing/2014/main" id="{731715CD-82A1-42DB-983D-0624EF5A5C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72926" r="14895" b="4005"/>
                <a:stretch/>
              </p:blipFill>
              <p:spPr>
                <a:xfrm>
                  <a:off x="4124153" y="3208860"/>
                  <a:ext cx="4124154" cy="1139258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91EC5A49-26B7-4CDA-A8EF-483F4F2A2A66}"/>
                  </a:ext>
                </a:extLst>
              </p:cNvPr>
              <p:cNvSpPr/>
              <p:nvPr/>
            </p:nvSpPr>
            <p:spPr>
              <a:xfrm>
                <a:off x="1991791" y="4088668"/>
                <a:ext cx="471989" cy="398527"/>
              </a:xfrm>
              <a:prstGeom prst="ellipse">
                <a:avLst/>
              </a:prstGeom>
              <a:noFill/>
              <a:ln w="38100">
                <a:solidFill>
                  <a:srgbClr val="FFB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4" name="Connecteur droit avec flèche 23">
                <a:extLst>
                  <a:ext uri="{FF2B5EF4-FFF2-40B4-BE49-F238E27FC236}">
                    <a16:creationId xmlns:a16="http://schemas.microsoft.com/office/drawing/2014/main" id="{B3987780-A2A6-47A3-8D49-F6E9A37B787B}"/>
                  </a:ext>
                </a:extLst>
              </p:cNvPr>
              <p:cNvCxnSpPr>
                <a:cxnSpLocks/>
                <a:endCxn id="37" idx="2"/>
              </p:cNvCxnSpPr>
              <p:nvPr/>
            </p:nvCxnSpPr>
            <p:spPr>
              <a:xfrm flipH="1" flipV="1">
                <a:off x="1832920" y="3632980"/>
                <a:ext cx="389580" cy="445708"/>
              </a:xfrm>
              <a:prstGeom prst="straightConnector1">
                <a:avLst/>
              </a:prstGeom>
              <a:ln w="12700">
                <a:solidFill>
                  <a:srgbClr val="FFBD5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C7CEF73A-07D6-470E-ABCC-D8BA806DAF77}"/>
                  </a:ext>
                </a:extLst>
              </p:cNvPr>
              <p:cNvSpPr txBox="1"/>
              <p:nvPr/>
            </p:nvSpPr>
            <p:spPr>
              <a:xfrm>
                <a:off x="2000337" y="4123783"/>
                <a:ext cx="540797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🔒    https://ants.gouv.fr</a:t>
                </a:r>
              </a:p>
            </p:txBody>
          </p:sp>
        </p:grp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91B0D02C-B95F-41B0-9E35-DB58B9C75125}"/>
                </a:ext>
              </a:extLst>
            </p:cNvPr>
            <p:cNvSpPr/>
            <p:nvPr/>
          </p:nvSpPr>
          <p:spPr>
            <a:xfrm>
              <a:off x="2459626" y="3400790"/>
              <a:ext cx="712471" cy="398527"/>
            </a:xfrm>
            <a:prstGeom prst="ellipse">
              <a:avLst/>
            </a:prstGeom>
            <a:noFill/>
            <a:ln w="381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8BCD7B5C-38EE-4EFA-901B-A7AC1EE2A3F9}"/>
                </a:ext>
              </a:extLst>
            </p:cNvPr>
            <p:cNvSpPr/>
            <p:nvPr/>
          </p:nvSpPr>
          <p:spPr>
            <a:xfrm>
              <a:off x="3682364" y="3394870"/>
              <a:ext cx="712471" cy="398527"/>
            </a:xfrm>
            <a:prstGeom prst="ellipse">
              <a:avLst/>
            </a:prstGeom>
            <a:noFill/>
            <a:ln w="381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54CEE419-E7EE-456C-A46A-F45E7428BB9D}"/>
                </a:ext>
              </a:extLst>
            </p:cNvPr>
            <p:cNvSpPr txBox="1"/>
            <p:nvPr/>
          </p:nvSpPr>
          <p:spPr>
            <a:xfrm>
              <a:off x="1139374" y="2534735"/>
              <a:ext cx="1361692" cy="369332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/>
                <a:t>Le </a:t>
              </a:r>
              <a:r>
                <a:rPr lang="fr-FR" b="1" dirty="0"/>
                <a:t>cadenas</a:t>
              </a:r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8B7E5DDD-9837-4361-8149-16B8606E3627}"/>
                </a:ext>
              </a:extLst>
            </p:cNvPr>
            <p:cNvSpPr txBox="1"/>
            <p:nvPr/>
          </p:nvSpPr>
          <p:spPr>
            <a:xfrm>
              <a:off x="2676907" y="2528149"/>
              <a:ext cx="1584696" cy="369332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/>
                <a:t>Le « </a:t>
              </a:r>
              <a:r>
                <a:rPr lang="fr-FR" b="1" dirty="0"/>
                <a:t>https:// </a:t>
              </a:r>
              <a:r>
                <a:rPr lang="fr-FR" dirty="0"/>
                <a:t>»</a:t>
              </a:r>
            </a:p>
          </p:txBody>
        </p:sp>
        <p:cxnSp>
          <p:nvCxnSpPr>
            <p:cNvPr id="51" name="Connecteur droit avec flèche 50">
              <a:extLst>
                <a:ext uri="{FF2B5EF4-FFF2-40B4-BE49-F238E27FC236}">
                  <a16:creationId xmlns:a16="http://schemas.microsoft.com/office/drawing/2014/main" id="{02A519B3-4FC1-41B1-AA3B-60ABCA6C5CE2}"/>
                </a:ext>
              </a:extLst>
            </p:cNvPr>
            <p:cNvCxnSpPr>
              <a:cxnSpLocks/>
              <a:stCxn id="35" idx="7"/>
              <a:endCxn id="50" idx="2"/>
            </p:cNvCxnSpPr>
            <p:nvPr/>
          </p:nvCxnSpPr>
          <p:spPr>
            <a:xfrm flipV="1">
              <a:off x="3067758" y="2897481"/>
              <a:ext cx="401497" cy="561672"/>
            </a:xfrm>
            <a:prstGeom prst="straightConnector1">
              <a:avLst/>
            </a:prstGeom>
            <a:ln w="12700">
              <a:solidFill>
                <a:srgbClr val="FFBD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1F969353-F254-44F7-8E10-E9AC16F27AD9}"/>
                </a:ext>
              </a:extLst>
            </p:cNvPr>
            <p:cNvSpPr txBox="1"/>
            <p:nvPr/>
          </p:nvSpPr>
          <p:spPr>
            <a:xfrm>
              <a:off x="4511304" y="2523542"/>
              <a:ext cx="1584696" cy="369332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/>
                <a:t>Le « </a:t>
              </a:r>
              <a:r>
                <a:rPr lang="fr-FR" b="1" dirty="0"/>
                <a:t>.gouv.fr </a:t>
              </a:r>
              <a:r>
                <a:rPr lang="fr-FR" dirty="0"/>
                <a:t>»</a:t>
              </a:r>
            </a:p>
          </p:txBody>
        </p:sp>
        <p:cxnSp>
          <p:nvCxnSpPr>
            <p:cNvPr id="55" name="Connecteur droit avec flèche 54">
              <a:extLst>
                <a:ext uri="{FF2B5EF4-FFF2-40B4-BE49-F238E27FC236}">
                  <a16:creationId xmlns:a16="http://schemas.microsoft.com/office/drawing/2014/main" id="{ED6A3CFE-ADFF-4FBB-9902-F1830A0ECB3A}"/>
                </a:ext>
              </a:extLst>
            </p:cNvPr>
            <p:cNvCxnSpPr>
              <a:cxnSpLocks/>
              <a:stCxn id="36" idx="7"/>
              <a:endCxn id="54" idx="2"/>
            </p:cNvCxnSpPr>
            <p:nvPr/>
          </p:nvCxnSpPr>
          <p:spPr>
            <a:xfrm flipV="1">
              <a:off x="4290496" y="2892874"/>
              <a:ext cx="1013156" cy="560359"/>
            </a:xfrm>
            <a:prstGeom prst="straightConnector1">
              <a:avLst/>
            </a:prstGeom>
            <a:ln w="12700">
              <a:solidFill>
                <a:srgbClr val="FFBD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ZoneTexte 60">
            <a:extLst>
              <a:ext uri="{FF2B5EF4-FFF2-40B4-BE49-F238E27FC236}">
                <a16:creationId xmlns:a16="http://schemas.microsoft.com/office/drawing/2014/main" id="{05A614F8-1865-44FF-A8F4-95A1E84A0032}"/>
              </a:ext>
            </a:extLst>
          </p:cNvPr>
          <p:cNvSpPr txBox="1"/>
          <p:nvPr/>
        </p:nvSpPr>
        <p:spPr>
          <a:xfrm>
            <a:off x="1181379" y="3548178"/>
            <a:ext cx="101765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4510" algn="ctr"/>
            <a:r>
              <a:rPr lang="fr-FR" sz="180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2/ Créer des </a:t>
            </a:r>
            <a:r>
              <a:rPr lang="fr-FR" sz="1800" b="1" i="0" u="none" strike="noStrike" baseline="0" dirty="0">
                <a:solidFill>
                  <a:srgbClr val="FFC000"/>
                </a:solidFill>
                <a:latin typeface="Segoe UI" panose="020B0502040204020203" pitchFamily="34" charset="0"/>
              </a:rPr>
              <a:t>mots de passe sécurisés</a:t>
            </a:r>
          </a:p>
          <a:p>
            <a:pPr marR="24510" algn="ctr"/>
            <a:endParaRPr lang="fr-FR" sz="1800" b="1" i="0" u="none" strike="noStrike" baseline="0" dirty="0">
              <a:solidFill>
                <a:srgbClr val="FFC000"/>
              </a:solidFill>
              <a:latin typeface="Segoe UI" panose="020B0502040204020203" pitchFamily="34" charset="0"/>
            </a:endParaRPr>
          </a:p>
          <a:p>
            <a:pPr algn="l"/>
            <a:r>
              <a:rPr lang="fr-FR" sz="1800" b="0" i="0" u="none" strike="noStrike" baseline="0" dirty="0">
                <a:latin typeface="Segoe UI" panose="020B0502040204020203" pitchFamily="34" charset="0"/>
                <a:cs typeface="Segoe UI" panose="020B0502040204020203" pitchFamily="34" charset="0"/>
              </a:rPr>
              <a:t>Un mot de passe sécurisé est un mot de passe long, composé de chiffres, lettres minuscules et majuscules et caractères spéciaux, difficiles à deviner par d’autres.</a:t>
            </a:r>
            <a:endParaRPr lang="fr-FR" b="1" dirty="0">
              <a:solidFill>
                <a:srgbClr val="FFC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2E639D74-77D2-4412-BF40-BAFA2EFD1D7B}"/>
              </a:ext>
            </a:extLst>
          </p:cNvPr>
          <p:cNvSpPr txBox="1"/>
          <p:nvPr/>
        </p:nvSpPr>
        <p:spPr>
          <a:xfrm>
            <a:off x="1007726" y="5208011"/>
            <a:ext cx="101765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4510" algn="ctr"/>
            <a:r>
              <a:rPr lang="fr-FR" dirty="0">
                <a:solidFill>
                  <a:srgbClr val="000000"/>
                </a:solidFill>
                <a:latin typeface="Segoe UI" panose="020B0502040204020203" pitchFamily="34" charset="0"/>
              </a:rPr>
              <a:t>3</a:t>
            </a:r>
            <a:r>
              <a:rPr lang="fr-FR" sz="180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/ Se </a:t>
            </a:r>
            <a:r>
              <a:rPr lang="fr-FR" sz="1800" b="1" i="0" u="none" strike="noStrike" baseline="0" dirty="0">
                <a:solidFill>
                  <a:srgbClr val="FFC000"/>
                </a:solidFill>
                <a:latin typeface="Segoe UI" panose="020B0502040204020203" pitchFamily="34" charset="0"/>
              </a:rPr>
              <a:t>déconnecter </a:t>
            </a:r>
            <a:r>
              <a:rPr lang="fr-FR" sz="180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de ses comptes en ligne</a:t>
            </a:r>
            <a:endParaRPr lang="fr-FR" sz="1800" b="1" i="0" u="none" strike="noStrike" baseline="0" dirty="0">
              <a:solidFill>
                <a:srgbClr val="FFC000"/>
              </a:solidFill>
              <a:latin typeface="Segoe UI" panose="020B0502040204020203" pitchFamily="34" charset="0"/>
            </a:endParaRPr>
          </a:p>
          <a:p>
            <a:pPr algn="ctr"/>
            <a:r>
              <a:rPr lang="fr-FR" sz="1800" b="0" i="0" u="none" strike="noStrike" baseline="0" dirty="0">
                <a:latin typeface="Segoe UI" panose="020B0502040204020203" pitchFamily="34" charset="0"/>
                <a:cs typeface="Segoe UI" panose="020B0502040204020203" pitchFamily="34" charset="0"/>
              </a:rPr>
              <a:t>si on utilise un ordinateur public.</a:t>
            </a:r>
            <a:endParaRPr lang="fr-FR" b="1" dirty="0">
              <a:solidFill>
                <a:srgbClr val="FFC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6826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610375-4C71-4959-A2B5-E5A46C3F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06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3200" dirty="0"/>
              <a:t> ⚡ Et la sécurité dans tout ça ?</a:t>
            </a:r>
            <a:endParaRPr lang="fr-FR" sz="4000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200" y="1166069"/>
            <a:ext cx="105156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re 1">
            <a:extLst>
              <a:ext uri="{FF2B5EF4-FFF2-40B4-BE49-F238E27FC236}">
                <a16:creationId xmlns:a16="http://schemas.microsoft.com/office/drawing/2014/main" id="{B92F0236-7665-4F05-9AAC-50ECD14D8755}"/>
              </a:ext>
            </a:extLst>
          </p:cNvPr>
          <p:cNvSpPr txBox="1">
            <a:spLocks/>
          </p:cNvSpPr>
          <p:nvPr/>
        </p:nvSpPr>
        <p:spPr>
          <a:xfrm>
            <a:off x="3380014" y="2605189"/>
            <a:ext cx="5431971" cy="190619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/>
              <a:t> 🍪 C’est quoi un cookie ?</a:t>
            </a:r>
            <a:endParaRPr lang="fr-FR" sz="4800" b="1" dirty="0"/>
          </a:p>
        </p:txBody>
      </p:sp>
    </p:spTree>
    <p:extLst>
      <p:ext uri="{BB962C8B-B14F-4D97-AF65-F5344CB8AC3E}">
        <p14:creationId xmlns:p14="http://schemas.microsoft.com/office/powerpoint/2010/main" val="3606765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45FA850A-8191-4995-8AAC-FBBB31EC351E}"/>
              </a:ext>
            </a:extLst>
          </p:cNvPr>
          <p:cNvSpPr txBox="1">
            <a:spLocks/>
          </p:cNvSpPr>
          <p:nvPr/>
        </p:nvSpPr>
        <p:spPr>
          <a:xfrm>
            <a:off x="838200" y="2499158"/>
            <a:ext cx="10515600" cy="1325563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>
                <a:solidFill>
                  <a:schemeClr val="bg1"/>
                </a:solidFill>
              </a:rPr>
              <a:t>🌐 Zoom sur internet</a:t>
            </a:r>
          </a:p>
        </p:txBody>
      </p:sp>
    </p:spTree>
    <p:extLst>
      <p:ext uri="{BB962C8B-B14F-4D97-AF65-F5344CB8AC3E}">
        <p14:creationId xmlns:p14="http://schemas.microsoft.com/office/powerpoint/2010/main" val="9892331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610375-4C71-4959-A2B5-E5A46C3F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0753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3200" dirty="0"/>
              <a:t> ⚡ Et la sécurité dans tout ça ?</a:t>
            </a:r>
            <a:endParaRPr lang="fr-FR" sz="4000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200" y="466273"/>
            <a:ext cx="105156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Qu’est-ce qu’un COOKIE">
            <a:hlinkClick r:id="" action="ppaction://media"/>
            <a:extLst>
              <a:ext uri="{FF2B5EF4-FFF2-40B4-BE49-F238E27FC236}">
                <a16:creationId xmlns:a16="http://schemas.microsoft.com/office/drawing/2014/main" id="{1280E639-E807-4903-AD81-EF86C475C8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2257" y="638563"/>
            <a:ext cx="10907486" cy="613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3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610375-4C71-4959-A2B5-E5A46C3F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06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3200" dirty="0"/>
              <a:t> ⚡ Et la sécurité dans tout ça ?</a:t>
            </a:r>
            <a:endParaRPr lang="fr-FR" sz="4000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200" y="1166069"/>
            <a:ext cx="105156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re 1">
            <a:extLst>
              <a:ext uri="{FF2B5EF4-FFF2-40B4-BE49-F238E27FC236}">
                <a16:creationId xmlns:a16="http://schemas.microsoft.com/office/drawing/2014/main" id="{B92F0236-7665-4F05-9AAC-50ECD14D8755}"/>
              </a:ext>
            </a:extLst>
          </p:cNvPr>
          <p:cNvSpPr txBox="1">
            <a:spLocks/>
          </p:cNvSpPr>
          <p:nvPr/>
        </p:nvSpPr>
        <p:spPr>
          <a:xfrm rot="20479318">
            <a:off x="175727" y="644402"/>
            <a:ext cx="3519196" cy="69425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400" b="1" dirty="0"/>
              <a:t> 🍪 C’est quoi un cookie ?</a:t>
            </a:r>
            <a:endParaRPr lang="fr-FR" sz="3200" b="1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D76E9C8-AD83-4EC3-AB79-8458EFF897E6}"/>
              </a:ext>
            </a:extLst>
          </p:cNvPr>
          <p:cNvSpPr txBox="1"/>
          <p:nvPr/>
        </p:nvSpPr>
        <p:spPr>
          <a:xfrm>
            <a:off x="1122781" y="1430629"/>
            <a:ext cx="10231019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4510" algn="l"/>
            <a:r>
              <a:rPr lang="fr-FR" sz="18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En ouvrant un site Internet, vous êtes </a:t>
            </a:r>
            <a:r>
              <a:rPr lang="fr-FR" sz="1800" b="0" i="0" u="none" strike="noStrike" baseline="0" dirty="0">
                <a:solidFill>
                  <a:srgbClr val="FFC000"/>
                </a:solidFill>
                <a:latin typeface="Segoe UI" panose="020B0502040204020203" pitchFamily="34" charset="0"/>
              </a:rPr>
              <a:t>obligatoirement</a:t>
            </a:r>
            <a:r>
              <a:rPr lang="fr-FR" sz="1800" b="0" i="0" u="none" strike="noStrike" baseline="0" dirty="0">
                <a:solidFill>
                  <a:srgbClr val="18B1B1"/>
                </a:solidFill>
                <a:latin typeface="Segoe UI" panose="020B0502040204020203" pitchFamily="34" charset="0"/>
              </a:rPr>
              <a:t> 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tombés sur le message de ce type :</a:t>
            </a:r>
          </a:p>
          <a:p>
            <a:pPr marR="24510" algn="l"/>
            <a:endParaRPr lang="fr-FR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R="24510" algn="l"/>
            <a:endParaRPr lang="fr-FR" sz="1800" b="0" i="0" u="none" strike="noStrike" baseline="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R="24510" algn="l"/>
            <a:endParaRPr lang="fr-FR" sz="1800" b="0" i="0" u="none" strike="noStrike" baseline="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R="24510" algn="l"/>
            <a:endParaRPr lang="fr-FR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R="5870" algn="just"/>
            <a:endParaRPr lang="fr-FR" sz="1800" b="0" i="0" u="none" strike="noStrike" baseline="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R="5870" algn="just"/>
            <a:r>
              <a:rPr lang="fr-FR" sz="18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❓ C’est ce qu’on appelle un </a:t>
            </a:r>
            <a:r>
              <a:rPr lang="fr-FR" sz="1800" b="0" i="0" u="none" strike="noStrike" baseline="0" dirty="0">
                <a:solidFill>
                  <a:srgbClr val="FFC000"/>
                </a:solidFill>
                <a:latin typeface="Segoe UI" panose="020B0502040204020203" pitchFamily="34" charset="0"/>
              </a:rPr>
              <a:t>cookie informatique 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: un fichier que les sites internet que vous visitez enregistrent sur votre ordinateur.</a:t>
            </a:r>
          </a:p>
          <a:p>
            <a:pPr marR="5870" algn="just"/>
            <a:endParaRPr lang="fr-FR" sz="1800" b="0" i="0" u="none" strike="noStrike" baseline="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R="8020" algn="just"/>
            <a:r>
              <a:rPr lang="fr-FR" sz="18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👉 Il contient des </a:t>
            </a:r>
            <a:r>
              <a:rPr lang="fr-FR" sz="1800" b="0" i="0" u="none" strike="noStrike" baseline="0" dirty="0">
                <a:solidFill>
                  <a:srgbClr val="FFC000"/>
                </a:solidFill>
                <a:latin typeface="Segoe UI" panose="020B0502040204020203" pitchFamily="34" charset="0"/>
              </a:rPr>
              <a:t>informations sur vous 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pour vous permettre de naviguer plus facilement sur ces sites.</a:t>
            </a:r>
          </a:p>
          <a:p>
            <a:pPr marR="8020" algn="just"/>
            <a:endParaRPr lang="fr-FR" sz="1800" b="0" i="0" u="none" strike="noStrike" baseline="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R="5870" algn="just"/>
            <a:r>
              <a:rPr lang="fr-FR" sz="18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👉 Certains cookies sont </a:t>
            </a:r>
            <a:r>
              <a:rPr lang="fr-FR" sz="1800" b="0" i="0" u="none" strike="noStrike" baseline="0" dirty="0">
                <a:solidFill>
                  <a:srgbClr val="FFC000"/>
                </a:solidFill>
                <a:latin typeface="Segoe UI" panose="020B0502040204020203" pitchFamily="34" charset="0"/>
              </a:rPr>
              <a:t>nécessaires 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pour qu’un site internet fonctionne bien (pour se souvenir de la langue que vous utilisez, par exemple).</a:t>
            </a:r>
          </a:p>
          <a:p>
            <a:pPr marR="5870" algn="just"/>
            <a:endParaRPr lang="fr-FR" sz="1800" b="0" i="0" u="none" strike="noStrike" baseline="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R="5870" algn="just"/>
            <a:r>
              <a:rPr lang="fr-FR" sz="18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❗ Mais d'autres cookies enregistrent </a:t>
            </a:r>
            <a:r>
              <a:rPr lang="fr-FR" sz="1800" b="0" i="0" u="none" strike="noStrike" baseline="0" dirty="0">
                <a:solidFill>
                  <a:srgbClr val="FFC000"/>
                </a:solidFill>
                <a:latin typeface="Segoe UI" panose="020B0502040204020203" pitchFamily="34" charset="0"/>
              </a:rPr>
              <a:t>tout ce que vous faites 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sur le site pour vous montrer des publicités ciblées, qui correspondent à ce que vous aimez.</a:t>
            </a: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A24D46-B044-432E-B1B5-20944987F228}"/>
              </a:ext>
            </a:extLst>
          </p:cNvPr>
          <p:cNvSpPr/>
          <p:nvPr/>
        </p:nvSpPr>
        <p:spPr>
          <a:xfrm>
            <a:off x="1122781" y="2034432"/>
            <a:ext cx="10231018" cy="914400"/>
          </a:xfrm>
          <a:prstGeom prst="rect">
            <a:avLst/>
          </a:prstGeom>
          <a:solidFill>
            <a:srgbClr val="FFC000"/>
          </a:solidFill>
          <a:ln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En poursuivant sur ce site, vous acceptez l’utilisation de cookies pour assurer le bon fonctionnement du site et personnaliser les contenus et les publicités.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En savoir plus ou </a:t>
            </a:r>
            <a:r>
              <a:rPr lang="fr-FR" u="sng" dirty="0">
                <a:solidFill>
                  <a:schemeClr val="tx1"/>
                </a:solidFill>
              </a:rPr>
              <a:t>modifier vos préférences</a:t>
            </a:r>
            <a:r>
              <a:rPr lang="fr-FR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17623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610375-4C71-4959-A2B5-E5A46C3F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3303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3200" dirty="0"/>
              <a:t> ⚡ Et la sécurité dans tout ça ?</a:t>
            </a:r>
            <a:endParaRPr lang="fr-FR" sz="4000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200" y="475603"/>
            <a:ext cx="105156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Nouvelles règles de dépôt des cookies  qu’est-ce que ça change pour vous">
            <a:hlinkClick r:id="" action="ppaction://media"/>
            <a:extLst>
              <a:ext uri="{FF2B5EF4-FFF2-40B4-BE49-F238E27FC236}">
                <a16:creationId xmlns:a16="http://schemas.microsoft.com/office/drawing/2014/main" id="{9F8D260F-C80B-4FEA-8057-1B85A4F9AE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9147" y="396499"/>
            <a:ext cx="10913706" cy="613896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B92F0236-7665-4F05-9AAC-50ECD14D8755}"/>
              </a:ext>
            </a:extLst>
          </p:cNvPr>
          <p:cNvSpPr txBox="1">
            <a:spLocks/>
          </p:cNvSpPr>
          <p:nvPr/>
        </p:nvSpPr>
        <p:spPr>
          <a:xfrm rot="20983062">
            <a:off x="236682" y="223086"/>
            <a:ext cx="2919994" cy="41214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/>
              <a:t> 🍪 C’est quoi un cookie ?</a:t>
            </a:r>
          </a:p>
        </p:txBody>
      </p:sp>
    </p:spTree>
    <p:extLst>
      <p:ext uri="{BB962C8B-B14F-4D97-AF65-F5344CB8AC3E}">
        <p14:creationId xmlns:p14="http://schemas.microsoft.com/office/powerpoint/2010/main" val="124054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610375-4C71-4959-A2B5-E5A46C3F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06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3200" dirty="0"/>
              <a:t> ⚡ Et la sécurité dans tout ça ?</a:t>
            </a:r>
            <a:endParaRPr lang="fr-FR" sz="4000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200" y="1166069"/>
            <a:ext cx="105156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re 1">
            <a:extLst>
              <a:ext uri="{FF2B5EF4-FFF2-40B4-BE49-F238E27FC236}">
                <a16:creationId xmlns:a16="http://schemas.microsoft.com/office/drawing/2014/main" id="{B92F0236-7665-4F05-9AAC-50ECD14D8755}"/>
              </a:ext>
            </a:extLst>
          </p:cNvPr>
          <p:cNvSpPr txBox="1">
            <a:spLocks/>
          </p:cNvSpPr>
          <p:nvPr/>
        </p:nvSpPr>
        <p:spPr>
          <a:xfrm rot="20479318">
            <a:off x="175727" y="644402"/>
            <a:ext cx="3519196" cy="69425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400" b="1" dirty="0"/>
              <a:t> 🍪 C’est quoi un cookie ?</a:t>
            </a:r>
            <a:endParaRPr lang="fr-FR" sz="3200" b="1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D76E9C8-AD83-4EC3-AB79-8458EFF897E6}"/>
              </a:ext>
            </a:extLst>
          </p:cNvPr>
          <p:cNvSpPr txBox="1"/>
          <p:nvPr/>
        </p:nvSpPr>
        <p:spPr>
          <a:xfrm>
            <a:off x="1122781" y="1378417"/>
            <a:ext cx="10231019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4510" algn="ctr"/>
            <a:r>
              <a:rPr lang="fr-FR" sz="32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💡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 </a:t>
            </a:r>
            <a:r>
              <a:rPr lang="fr-FR" sz="2400" b="1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Bon à savoir :</a:t>
            </a:r>
          </a:p>
          <a:p>
            <a:pPr marR="24510" algn="ctr"/>
            <a:endParaRPr lang="fr-FR" sz="2400" b="1" i="0" u="none" strike="noStrike" baseline="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R="24510" algn="l"/>
            <a:r>
              <a:rPr lang="fr-FR" sz="1800" b="1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Lisez bien les messages 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qui s’affichent quand vous accédez à un site internet.</a:t>
            </a:r>
          </a:p>
          <a:p>
            <a:pPr marR="24510" algn="l"/>
            <a:endParaRPr lang="fr-FR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R="24510" algn="just"/>
            <a:r>
              <a:rPr lang="fr-FR" dirty="0">
                <a:solidFill>
                  <a:srgbClr val="000000"/>
                </a:solidFill>
                <a:latin typeface="Segoe UI" panose="020B0502040204020203" pitchFamily="34" charset="0"/>
              </a:rPr>
              <a:t>👉 Tous les cookies ne sont pas obligatoires et vous trouverez souvent en haut à droite de la fenêtre qui s’affiche l’option « </a:t>
            </a:r>
            <a:r>
              <a:rPr lang="fr-FR" b="1" dirty="0">
                <a:solidFill>
                  <a:srgbClr val="FFC000"/>
                </a:solidFill>
                <a:latin typeface="Segoe UI" panose="020B0502040204020203" pitchFamily="34" charset="0"/>
              </a:rPr>
              <a:t>Continuer sans accepter </a:t>
            </a:r>
            <a:r>
              <a:rPr lang="fr-FR" dirty="0">
                <a:latin typeface="Segoe UI" panose="020B0502040204020203" pitchFamily="34" charset="0"/>
              </a:rPr>
              <a:t> » qui vous permet d’accéder au site en refusant les cookies.</a:t>
            </a:r>
          </a:p>
          <a:p>
            <a:pPr marR="24510" algn="l"/>
            <a:endParaRPr lang="fr-FR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R="24510" algn="l"/>
            <a:r>
              <a:rPr lang="fr-FR" dirty="0">
                <a:solidFill>
                  <a:srgbClr val="000000"/>
                </a:solidFill>
                <a:latin typeface="Segoe UI" panose="020B0502040204020203" pitchFamily="34" charset="0"/>
              </a:rPr>
              <a:t>👉 Certains sites vous permettent également d’accepter certains cookies (les obligatoires pour une bonne navigation)</a:t>
            </a:r>
          </a:p>
          <a:p>
            <a:pPr marR="24510" algn="l"/>
            <a:endParaRPr lang="fr-FR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R="24510" algn="l"/>
            <a:r>
              <a:rPr lang="fr-FR" dirty="0">
                <a:solidFill>
                  <a:srgbClr val="000000"/>
                </a:solidFill>
                <a:latin typeface="Segoe UI" panose="020B0502040204020203" pitchFamily="34" charset="0"/>
              </a:rPr>
              <a:t>👉 Certains sites proposent également de </a:t>
            </a:r>
            <a:r>
              <a:rPr lang="fr-FR" b="1" dirty="0">
                <a:solidFill>
                  <a:srgbClr val="000000"/>
                </a:solidFill>
                <a:latin typeface="Segoe UI" panose="020B0502040204020203" pitchFamily="34" charset="0"/>
              </a:rPr>
              <a:t>payer un abonnement </a:t>
            </a:r>
            <a:r>
              <a:rPr lang="fr-FR" dirty="0">
                <a:solidFill>
                  <a:srgbClr val="000000"/>
                </a:solidFill>
                <a:latin typeface="Segoe UI" panose="020B0502040204020203" pitchFamily="34" charset="0"/>
              </a:rPr>
              <a:t>pour pouvoir refuser les cookies: vous avez donc le choix entre accepter tous leurs cookies ou payer.</a:t>
            </a:r>
          </a:p>
          <a:p>
            <a:pPr marR="24510" algn="l"/>
            <a:endParaRPr lang="fr-FR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R="24510" algn="l"/>
            <a:endParaRPr lang="fr-FR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R="24510" algn="ctr"/>
            <a:r>
              <a:rPr lang="fr-FR" dirty="0">
                <a:solidFill>
                  <a:srgbClr val="000000"/>
                </a:solidFill>
                <a:latin typeface="Segoe UI" panose="020B0502040204020203" pitchFamily="34" charset="0"/>
              </a:rPr>
              <a:t>👍 Maintenant, vous saurez choisir la </a:t>
            </a:r>
            <a:r>
              <a:rPr lang="fr-FR" b="1" dirty="0">
                <a:solidFill>
                  <a:srgbClr val="000000"/>
                </a:solidFill>
                <a:latin typeface="Segoe UI" panose="020B0502040204020203" pitchFamily="34" charset="0"/>
              </a:rPr>
              <a:t>meilleure option pour vous</a:t>
            </a:r>
            <a:r>
              <a:rPr lang="fr-FR" dirty="0">
                <a:solidFill>
                  <a:srgbClr val="000000"/>
                </a:solidFill>
                <a:latin typeface="Segoe UI" panose="020B0502040204020203" pitchFamily="34" charset="0"/>
              </a:rPr>
              <a:t>.</a:t>
            </a:r>
          </a:p>
          <a:p>
            <a:pPr marR="5870" algn="just"/>
            <a:endParaRPr lang="fr-FR" sz="1800" b="0" i="0" u="none" strike="noStrike" baseline="0" dirty="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2900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200" y="1197528"/>
            <a:ext cx="105156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re 1">
            <a:extLst>
              <a:ext uri="{FF2B5EF4-FFF2-40B4-BE49-F238E27FC236}">
                <a16:creationId xmlns:a16="http://schemas.microsoft.com/office/drawing/2014/main" id="{43E6FF88-4F4C-43DE-AE01-82BEE8DADE97}"/>
              </a:ext>
            </a:extLst>
          </p:cNvPr>
          <p:cNvSpPr txBox="1">
            <a:spLocks/>
          </p:cNvSpPr>
          <p:nvPr/>
        </p:nvSpPr>
        <p:spPr>
          <a:xfrm>
            <a:off x="838200" y="1769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/>
              <a:t>Manipulons !</a:t>
            </a:r>
            <a:endParaRPr lang="fr-FR" sz="4000" dirty="0"/>
          </a:p>
        </p:txBody>
      </p:sp>
      <p:sp>
        <p:nvSpPr>
          <p:cNvPr id="11" name="Espace réservé du contenu 11">
            <a:extLst>
              <a:ext uri="{FF2B5EF4-FFF2-40B4-BE49-F238E27FC236}">
                <a16:creationId xmlns:a16="http://schemas.microsoft.com/office/drawing/2014/main" id="{A3E8098E-B376-44F5-9DD0-67287F703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338" y="2397321"/>
            <a:ext cx="10908462" cy="206335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fr-FR" sz="2400" i="1" dirty="0"/>
              <a:t>✔ </a:t>
            </a:r>
            <a:r>
              <a:rPr lang="fr-FR" sz="2400" dirty="0"/>
              <a:t>Pouvez-vous refuser les cookies sur le site </a:t>
            </a:r>
            <a:r>
              <a:rPr lang="fr-FR" sz="2400" dirty="0">
                <a:hlinkClick r:id="rId3"/>
              </a:rPr>
              <a:t>www.allocine.fr</a:t>
            </a:r>
            <a:r>
              <a:rPr lang="fr-FR" sz="2400" dirty="0"/>
              <a:t> ?</a:t>
            </a:r>
          </a:p>
          <a:p>
            <a:pPr marL="0" indent="0" algn="ctr">
              <a:buNone/>
            </a:pPr>
            <a:endParaRPr lang="fr-FR" sz="2400" dirty="0"/>
          </a:p>
          <a:p>
            <a:pPr marL="0" indent="0" algn="ctr">
              <a:buNone/>
            </a:pPr>
            <a:r>
              <a:rPr lang="fr-FR" sz="2400" dirty="0"/>
              <a:t>✔ Le site </a:t>
            </a:r>
            <a:r>
              <a:rPr lang="fr-FR" sz="2400" dirty="0">
                <a:hlinkClick r:id="rId4"/>
              </a:rPr>
              <a:t>www.lesbonsclics.fr</a:t>
            </a:r>
            <a:r>
              <a:rPr lang="fr-FR" sz="2400" dirty="0"/>
              <a:t> est-il sécurisé ? Pourquoi ?</a:t>
            </a:r>
          </a:p>
          <a:p>
            <a:pPr marL="0" indent="0" algn="ctr">
              <a:buNone/>
            </a:pPr>
            <a:endParaRPr lang="fr-FR" sz="2400" dirty="0"/>
          </a:p>
          <a:p>
            <a:pPr marL="0" indent="0" algn="ctr">
              <a:buNone/>
            </a:pPr>
            <a:r>
              <a:rPr lang="fr-FR" sz="2400" dirty="0"/>
              <a:t>✔ Si vous allez sur le site d’</a:t>
            </a:r>
            <a:r>
              <a:rPr lang="fr-FR" sz="2400" dirty="0" err="1"/>
              <a:t>améli</a:t>
            </a:r>
            <a:r>
              <a:rPr lang="fr-FR" sz="2400" dirty="0"/>
              <a:t>, est-ce sécurisé ?</a:t>
            </a:r>
          </a:p>
          <a:p>
            <a:pPr marL="0" indent="0" algn="ctr">
              <a:buNone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5368373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610375-4C71-4959-A2B5-E5A46C3F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06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3200" dirty="0"/>
              <a:t>Synthèse</a:t>
            </a:r>
            <a:endParaRPr lang="fr-FR" sz="4000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200" y="1166069"/>
            <a:ext cx="10515600" cy="0"/>
          </a:xfrm>
          <a:prstGeom prst="line">
            <a:avLst/>
          </a:prstGeom>
          <a:ln w="76200">
            <a:solidFill>
              <a:srgbClr val="FFBD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B8EA9CC0-CE0F-4265-8AE6-E06BEFF0D094}"/>
              </a:ext>
            </a:extLst>
          </p:cNvPr>
          <p:cNvSpPr txBox="1"/>
          <p:nvPr/>
        </p:nvSpPr>
        <p:spPr>
          <a:xfrm>
            <a:off x="838200" y="3034581"/>
            <a:ext cx="10515600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💡 Avez-vous des questions ?</a:t>
            </a:r>
          </a:p>
        </p:txBody>
      </p:sp>
    </p:spTree>
    <p:extLst>
      <p:ext uri="{BB962C8B-B14F-4D97-AF65-F5344CB8AC3E}">
        <p14:creationId xmlns:p14="http://schemas.microsoft.com/office/powerpoint/2010/main" val="21841483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rganigramme : Alternative 2">
            <a:extLst>
              <a:ext uri="{FF2B5EF4-FFF2-40B4-BE49-F238E27FC236}">
                <a16:creationId xmlns:a16="http://schemas.microsoft.com/office/drawing/2014/main" id="{E3EBFEEF-84EB-4195-B573-5B45F3FA6563}"/>
              </a:ext>
            </a:extLst>
          </p:cNvPr>
          <p:cNvSpPr/>
          <p:nvPr/>
        </p:nvSpPr>
        <p:spPr>
          <a:xfrm>
            <a:off x="2490651" y="2487132"/>
            <a:ext cx="7210697" cy="2064149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7764F30-9FFC-4B71-A563-6929FE207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5400" b="1" dirty="0">
                <a:solidFill>
                  <a:srgbClr val="FFC000"/>
                </a:solidFill>
              </a:rPr>
              <a:t>MERCI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75766498-823A-4E1C-B323-40E1B59D31B8}"/>
              </a:ext>
            </a:extLst>
          </p:cNvPr>
          <p:cNvCxnSpPr/>
          <p:nvPr/>
        </p:nvCxnSpPr>
        <p:spPr>
          <a:xfrm>
            <a:off x="838200" y="1426128"/>
            <a:ext cx="105156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4A400DAD-2BCC-47D6-9C9C-9D0E8209411F}"/>
              </a:ext>
            </a:extLst>
          </p:cNvPr>
          <p:cNvSpPr txBox="1"/>
          <p:nvPr/>
        </p:nvSpPr>
        <p:spPr>
          <a:xfrm>
            <a:off x="2490650" y="3139624"/>
            <a:ext cx="72106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      Et à très bientôt !</a:t>
            </a:r>
            <a:endParaRPr lang="fr-FR" sz="2800" b="1" dirty="0">
              <a:solidFill>
                <a:schemeClr val="bg1"/>
              </a:solidFill>
            </a:endParaRPr>
          </a:p>
          <a:p>
            <a:pPr algn="ctr"/>
            <a:r>
              <a:rPr lang="fr-FR" sz="2800" dirty="0">
                <a:solidFill>
                  <a:schemeClr val="bg1"/>
                </a:solidFill>
              </a:rPr>
              <a:t>	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AAB1ECC9-9ACC-49A5-AF21-13E92CA470EA}"/>
              </a:ext>
            </a:extLst>
          </p:cNvPr>
          <p:cNvGrpSpPr/>
          <p:nvPr/>
        </p:nvGrpSpPr>
        <p:grpSpPr>
          <a:xfrm>
            <a:off x="2907383" y="5960352"/>
            <a:ext cx="10299569" cy="453361"/>
            <a:chOff x="2927155" y="5806913"/>
            <a:chExt cx="10515600" cy="623367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A27D9C8B-10F9-4E01-8B4B-9D522F162544}"/>
                </a:ext>
              </a:extLst>
            </p:cNvPr>
            <p:cNvSpPr txBox="1"/>
            <p:nvPr/>
          </p:nvSpPr>
          <p:spPr>
            <a:xfrm>
              <a:off x="2927155" y="6049409"/>
              <a:ext cx="10515600" cy="380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Cet atelier est inspiré de la formation proposée par </a:t>
              </a:r>
              <a:r>
                <a:rPr lang="fr-FR" sz="1200" dirty="0" err="1"/>
                <a:t>WeTechCare</a:t>
              </a:r>
              <a:r>
                <a:rPr lang="fr-FR" sz="1200" dirty="0"/>
                <a:t> sur </a:t>
              </a:r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9E53339C-A231-487B-A068-9D65A9BC61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610" t="30511" r="15457"/>
            <a:stretch/>
          </p:blipFill>
          <p:spPr>
            <a:xfrm>
              <a:off x="10389908" y="5806913"/>
              <a:ext cx="1527143" cy="5494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2104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75766498-823A-4E1C-B323-40E1B59D31B8}"/>
              </a:ext>
            </a:extLst>
          </p:cNvPr>
          <p:cNvCxnSpPr/>
          <p:nvPr/>
        </p:nvCxnSpPr>
        <p:spPr>
          <a:xfrm>
            <a:off x="838200" y="1426128"/>
            <a:ext cx="10515600" cy="0"/>
          </a:xfrm>
          <a:prstGeom prst="line">
            <a:avLst/>
          </a:prstGeom>
          <a:ln w="76200">
            <a:solidFill>
              <a:srgbClr val="FFBD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BDEB4D0F-642E-4B59-9FE9-5923A3A08865}"/>
              </a:ext>
            </a:extLst>
          </p:cNvPr>
          <p:cNvSpPr txBox="1"/>
          <p:nvPr/>
        </p:nvSpPr>
        <p:spPr>
          <a:xfrm>
            <a:off x="838200" y="1587958"/>
            <a:ext cx="7910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🤔 Internet, c’est quoi ?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A35D9F5-A68C-46DE-894D-739E57B16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368" y="2248767"/>
            <a:ext cx="6361263" cy="3969993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5FA850A-8191-4995-8AAC-FBBB31EC351E}"/>
              </a:ext>
            </a:extLst>
          </p:cNvPr>
          <p:cNvSpPr txBox="1">
            <a:spLocks/>
          </p:cNvSpPr>
          <p:nvPr/>
        </p:nvSpPr>
        <p:spPr>
          <a:xfrm>
            <a:off x="838199" y="26239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/>
              <a:t>🌐 Zoom sur internet</a:t>
            </a:r>
          </a:p>
        </p:txBody>
      </p:sp>
    </p:spTree>
    <p:extLst>
      <p:ext uri="{BB962C8B-B14F-4D97-AF65-F5344CB8AC3E}">
        <p14:creationId xmlns:p14="http://schemas.microsoft.com/office/powerpoint/2010/main" val="3357669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34F6E7FF-3F03-4E96-AF59-77BA6ECE2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A6FA6B4-D843-403D-BBF6-75587AD6E09C}"/>
              </a:ext>
            </a:extLst>
          </p:cNvPr>
          <p:cNvSpPr txBox="1"/>
          <p:nvPr/>
        </p:nvSpPr>
        <p:spPr>
          <a:xfrm rot="16200000">
            <a:off x="10080877" y="2021546"/>
            <a:ext cx="3699026" cy="52322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*Merci de dessiner une carte d’internet, </a:t>
            </a:r>
          </a:p>
          <a:p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comme vous le voyez. Indiquez votre « maison »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EB7EB62-D95A-4A45-9CDB-BD7E69DB3193}"/>
              </a:ext>
            </a:extLst>
          </p:cNvPr>
          <p:cNvSpPr txBox="1"/>
          <p:nvPr/>
        </p:nvSpPr>
        <p:spPr>
          <a:xfrm>
            <a:off x="8530046" y="433643"/>
            <a:ext cx="274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*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A009847-FE0A-48F8-B744-19E5857E1D2D}"/>
              </a:ext>
            </a:extLst>
          </p:cNvPr>
          <p:cNvSpPr txBox="1"/>
          <p:nvPr/>
        </p:nvSpPr>
        <p:spPr>
          <a:xfrm>
            <a:off x="949234" y="6185655"/>
            <a:ext cx="1219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/>
              <a:t>*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55C3EE5-8DFE-4F3E-A945-FF12A25D6089}"/>
              </a:ext>
            </a:extLst>
          </p:cNvPr>
          <p:cNvSpPr txBox="1"/>
          <p:nvPr/>
        </p:nvSpPr>
        <p:spPr>
          <a:xfrm>
            <a:off x="0" y="6270468"/>
            <a:ext cx="12191999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1400" dirty="0"/>
              <a:t>Votre âge __________ Votre profession ______________________________________ Le nombre moyen d’heures que vous passez sur internet par jour __________</a:t>
            </a:r>
          </a:p>
        </p:txBody>
      </p:sp>
    </p:spTree>
    <p:extLst>
      <p:ext uri="{BB962C8B-B14F-4D97-AF65-F5344CB8AC3E}">
        <p14:creationId xmlns:p14="http://schemas.microsoft.com/office/powerpoint/2010/main" val="3946412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56740406-41A3-4E1C-8C47-20702B1EB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7764F30-9FFC-4B71-A563-6929FE207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001" y="1930443"/>
            <a:ext cx="10515600" cy="2526169"/>
          </a:xfrm>
        </p:spPr>
        <p:txBody>
          <a:bodyPr>
            <a:normAutofit/>
          </a:bodyPr>
          <a:lstStyle/>
          <a:p>
            <a:pPr algn="ctr"/>
            <a:r>
              <a:rPr lang="fr-FR" sz="2200" dirty="0"/>
              <a:t>Voici quelques dessins envoyés sur le site par des personnes qui ont souhaité participer.</a:t>
            </a:r>
            <a:br>
              <a:rPr lang="fr-FR" sz="2200" dirty="0"/>
            </a:br>
            <a:r>
              <a:rPr lang="fr-FR" sz="2200" dirty="0"/>
              <a:t> </a:t>
            </a:r>
            <a:br>
              <a:rPr lang="fr-FR" sz="2200" dirty="0"/>
            </a:br>
            <a:r>
              <a:rPr lang="fr-FR" sz="2200" dirty="0"/>
              <a:t>Pour les consulter : </a:t>
            </a:r>
            <a:br>
              <a:rPr lang="fr-FR" sz="2200" dirty="0"/>
            </a:br>
            <a:r>
              <a:rPr lang="fr-FR" sz="2200" dirty="0"/>
              <a:t>https://kk.org/ct2/the-internet-mapping-project/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96F5B9-EF99-4A9F-968E-17A26A8C15A6}"/>
              </a:ext>
            </a:extLst>
          </p:cNvPr>
          <p:cNvSpPr/>
          <p:nvPr/>
        </p:nvSpPr>
        <p:spPr>
          <a:xfrm>
            <a:off x="257991" y="6198255"/>
            <a:ext cx="11437620" cy="5232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0918145-62D0-4446-9A6A-822F9DFBABF9}"/>
              </a:ext>
            </a:extLst>
          </p:cNvPr>
          <p:cNvSpPr/>
          <p:nvPr/>
        </p:nvSpPr>
        <p:spPr>
          <a:xfrm>
            <a:off x="257991" y="521197"/>
            <a:ext cx="11437620" cy="5232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75766498-823A-4E1C-B323-40E1B59D31B8}"/>
              </a:ext>
            </a:extLst>
          </p:cNvPr>
          <p:cNvCxnSpPr/>
          <p:nvPr/>
        </p:nvCxnSpPr>
        <p:spPr>
          <a:xfrm>
            <a:off x="719001" y="651065"/>
            <a:ext cx="10515600" cy="0"/>
          </a:xfrm>
          <a:prstGeom prst="line">
            <a:avLst/>
          </a:prstGeom>
          <a:ln w="76200">
            <a:solidFill>
              <a:srgbClr val="FFBD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0182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F5F1DD4B-1FAD-4B8D-9C63-858AFA122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595" y="301988"/>
            <a:ext cx="7650810" cy="595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54252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3503</TotalTime>
  <Words>2894</Words>
  <Application>Microsoft Office PowerPoint</Application>
  <PresentationFormat>Grand écran</PresentationFormat>
  <Paragraphs>421</Paragraphs>
  <Slides>56</Slides>
  <Notes>56</Notes>
  <HiddenSlides>0</HiddenSlides>
  <MMClips>2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56</vt:i4>
      </vt:variant>
    </vt:vector>
  </HeadingPairs>
  <TitlesOfParts>
    <vt:vector size="64" baseType="lpstr">
      <vt:lpstr>Arial</vt:lpstr>
      <vt:lpstr>BalooChettan2-Bold</vt:lpstr>
      <vt:lpstr>BalooChettan2-Regular</vt:lpstr>
      <vt:lpstr>Calibri</vt:lpstr>
      <vt:lpstr>Calibri Light</vt:lpstr>
      <vt:lpstr>Quicksand</vt:lpstr>
      <vt:lpstr>Segoe UI</vt:lpstr>
      <vt:lpstr>Thème Office</vt:lpstr>
      <vt:lpstr>Bienvenue à l’atelier « navigation sur internet »</vt:lpstr>
      <vt:lpstr>Tout un programme !</vt:lpstr>
      <vt:lpstr>Tout un programme !</vt:lpstr>
      <vt:lpstr>Retour dans le passé !</vt:lpstr>
      <vt:lpstr>Présentation PowerPoint</vt:lpstr>
      <vt:lpstr>Présentation PowerPoint</vt:lpstr>
      <vt:lpstr>Présentation PowerPoint</vt:lpstr>
      <vt:lpstr>Voici quelques dessins envoyés sur le site par des personnes qui ont souhaité participer.   Pour les consulter :  https://kk.org/ct2/the-internet-mapping-project/</vt:lpstr>
      <vt:lpstr>Présentation PowerPoint</vt:lpstr>
      <vt:lpstr>Présentation PowerPoint</vt:lpstr>
      <vt:lpstr>Présentation PowerPoint</vt:lpstr>
      <vt:lpstr>Présentation PowerPoint</vt:lpstr>
      <vt:lpstr>À quoi peut servir internet ?</vt:lpstr>
      <vt:lpstr>Internet, un océan d’informations</vt:lpstr>
      <vt:lpstr>Internet, un océan d’informations</vt:lpstr>
      <vt:lpstr>Les Navigateurs</vt:lpstr>
      <vt:lpstr>Les Navigateurs</vt:lpstr>
      <vt:lpstr>Présentation PowerPoint</vt:lpstr>
      <vt:lpstr>Présentation PowerPoint</vt:lpstr>
      <vt:lpstr>La fenêtre de Navigation</vt:lpstr>
      <vt:lpstr>La fenêtre de Navigation</vt:lpstr>
      <vt:lpstr>La fenêtre de Navigation</vt:lpstr>
      <vt:lpstr>La fenêtre de Navigation</vt:lpstr>
      <vt:lpstr>La fenêtre de Navigation</vt:lpstr>
      <vt:lpstr>La fenêtre de Navigation</vt:lpstr>
      <vt:lpstr>La fenêtre de Navigation</vt:lpstr>
      <vt:lpstr>La fenêtre de Navigation</vt:lpstr>
      <vt:lpstr>La fenêtre de Navigation</vt:lpstr>
      <vt:lpstr>La fenêtre de Navigation</vt:lpstr>
      <vt:lpstr>La fenêtre de Navigation</vt:lpstr>
      <vt:lpstr>La fenêtre de Navigation</vt:lpstr>
      <vt:lpstr>🔍 Les Moteurs de recherche</vt:lpstr>
      <vt:lpstr>🔍 Les Moteurs de recherche</vt:lpstr>
      <vt:lpstr>🔍 Les Moteurs de recherche</vt:lpstr>
      <vt:lpstr>🔍 Les Moteurs de recherche</vt:lpstr>
      <vt:lpstr>🔍 Comment faire une recherche ?</vt:lpstr>
      <vt:lpstr>🔍 Comment faire une recherche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⚡ Et la sécurité dans tout ça ?</vt:lpstr>
      <vt:lpstr> ⚡ Et la sécurité dans tout ça ?</vt:lpstr>
      <vt:lpstr> ⚡ Et la sécurité dans tout ça ?</vt:lpstr>
      <vt:lpstr> ⚡ Et la sécurité dans tout ça ?</vt:lpstr>
      <vt:lpstr> ⚡ Et la sécurité dans tout ça ?</vt:lpstr>
      <vt:lpstr> ⚡ Et la sécurité dans tout ça ?</vt:lpstr>
      <vt:lpstr> ⚡ Et la sécurité dans tout ça ?</vt:lpstr>
      <vt:lpstr>Présentation PowerPoint</vt:lpstr>
      <vt:lpstr>Synthèse</vt:lpstr>
      <vt:lpstr>MERCI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Ateliers de prise en main</dc:title>
  <dc:creator>Conseiller Numérique - Mairie Peyruis</dc:creator>
  <cp:lastModifiedBy>Conseiller Numérique - Mairie Peyruis</cp:lastModifiedBy>
  <cp:revision>25</cp:revision>
  <cp:lastPrinted>2022-01-14T15:24:45Z</cp:lastPrinted>
  <dcterms:created xsi:type="dcterms:W3CDTF">2021-12-15T13:49:53Z</dcterms:created>
  <dcterms:modified xsi:type="dcterms:W3CDTF">2023-02-02T10:38:55Z</dcterms:modified>
</cp:coreProperties>
</file>